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52" r:id="rId1"/>
  </p:sldMasterIdLst>
  <p:notesMasterIdLst>
    <p:notesMasterId r:id="rId20"/>
  </p:notesMasterIdLst>
  <p:handoutMasterIdLst>
    <p:handoutMasterId r:id="rId21"/>
  </p:handoutMasterIdLst>
  <p:sldIdLst>
    <p:sldId id="256" r:id="rId2"/>
    <p:sldId id="369" r:id="rId3"/>
    <p:sldId id="370" r:id="rId4"/>
    <p:sldId id="371" r:id="rId5"/>
    <p:sldId id="377" r:id="rId6"/>
    <p:sldId id="373" r:id="rId7"/>
    <p:sldId id="374" r:id="rId8"/>
    <p:sldId id="376" r:id="rId9"/>
    <p:sldId id="378" r:id="rId10"/>
    <p:sldId id="379" r:id="rId11"/>
    <p:sldId id="380" r:id="rId12"/>
    <p:sldId id="383" r:id="rId13"/>
    <p:sldId id="382" r:id="rId14"/>
    <p:sldId id="384" r:id="rId15"/>
    <p:sldId id="385" r:id="rId16"/>
    <p:sldId id="388" r:id="rId17"/>
    <p:sldId id="389" r:id="rId18"/>
    <p:sldId id="387"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32" autoAdjust="0"/>
    <p:restoredTop sz="92335" autoAdjust="0"/>
  </p:normalViewPr>
  <p:slideViewPr>
    <p:cSldViewPr>
      <p:cViewPr varScale="1">
        <p:scale>
          <a:sx n="69" d="100"/>
          <a:sy n="69" d="100"/>
        </p:scale>
        <p:origin x="1638"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66" d="100"/>
          <a:sy n="66" d="100"/>
        </p:scale>
        <p:origin x="-2534" y="-77"/>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3037367" cy="464503"/>
          </a:xfrm>
          <a:prstGeom prst="rect">
            <a:avLst/>
          </a:prstGeom>
        </p:spPr>
        <p:txBody>
          <a:bodyPr vert="horz" lIns="91114" tIns="45559" rIns="91114" bIns="45559" rtlCol="0"/>
          <a:lstStyle>
            <a:lvl1pPr algn="l">
              <a:defRPr sz="1200"/>
            </a:lvl1pPr>
          </a:lstStyle>
          <a:p>
            <a:endParaRPr lang="en-US" dirty="0"/>
          </a:p>
        </p:txBody>
      </p:sp>
      <p:sp>
        <p:nvSpPr>
          <p:cNvPr id="3" name="Date Placeholder 2"/>
          <p:cNvSpPr>
            <a:spLocks noGrp="1"/>
          </p:cNvSpPr>
          <p:nvPr>
            <p:ph type="dt" sz="quarter" idx="1"/>
          </p:nvPr>
        </p:nvSpPr>
        <p:spPr>
          <a:xfrm>
            <a:off x="3971456" y="1"/>
            <a:ext cx="3037366" cy="464503"/>
          </a:xfrm>
          <a:prstGeom prst="rect">
            <a:avLst/>
          </a:prstGeom>
        </p:spPr>
        <p:txBody>
          <a:bodyPr vert="horz" lIns="91114" tIns="45559" rIns="91114" bIns="45559" rtlCol="0"/>
          <a:lstStyle>
            <a:lvl1pPr algn="r">
              <a:defRPr sz="1200"/>
            </a:lvl1pPr>
          </a:lstStyle>
          <a:p>
            <a:fld id="{AAB5FE5E-6472-4165-8FD5-ADD985F01691}" type="datetimeFigureOut">
              <a:rPr lang="en-US" smtClean="0"/>
              <a:t>8/24/2020</a:t>
            </a:fld>
            <a:endParaRPr lang="en-US" dirty="0"/>
          </a:p>
        </p:txBody>
      </p:sp>
      <p:sp>
        <p:nvSpPr>
          <p:cNvPr id="4" name="Footer Placeholder 3"/>
          <p:cNvSpPr>
            <a:spLocks noGrp="1"/>
          </p:cNvSpPr>
          <p:nvPr>
            <p:ph type="ftr" sz="quarter" idx="2"/>
          </p:nvPr>
        </p:nvSpPr>
        <p:spPr>
          <a:xfrm>
            <a:off x="3" y="8830315"/>
            <a:ext cx="3037367" cy="464503"/>
          </a:xfrm>
          <a:prstGeom prst="rect">
            <a:avLst/>
          </a:prstGeom>
        </p:spPr>
        <p:txBody>
          <a:bodyPr vert="horz" lIns="91114" tIns="45559" rIns="91114" bIns="45559" rtlCol="0" anchor="b"/>
          <a:lstStyle>
            <a:lvl1pPr algn="l">
              <a:defRPr sz="1200"/>
            </a:lvl1pPr>
          </a:lstStyle>
          <a:p>
            <a:r>
              <a:rPr lang="en-US" dirty="0"/>
              <a:t>1</a:t>
            </a:r>
          </a:p>
        </p:txBody>
      </p:sp>
      <p:sp>
        <p:nvSpPr>
          <p:cNvPr id="5" name="Slide Number Placeholder 4"/>
          <p:cNvSpPr>
            <a:spLocks noGrp="1"/>
          </p:cNvSpPr>
          <p:nvPr>
            <p:ph type="sldNum" sz="quarter" idx="3"/>
          </p:nvPr>
        </p:nvSpPr>
        <p:spPr>
          <a:xfrm>
            <a:off x="3971456" y="8830315"/>
            <a:ext cx="3037366" cy="464503"/>
          </a:xfrm>
          <a:prstGeom prst="rect">
            <a:avLst/>
          </a:prstGeom>
        </p:spPr>
        <p:txBody>
          <a:bodyPr vert="horz" lIns="91114" tIns="45559" rIns="91114" bIns="45559" rtlCol="0" anchor="b"/>
          <a:lstStyle>
            <a:lvl1pPr algn="r">
              <a:defRPr sz="1200"/>
            </a:lvl1pPr>
          </a:lstStyle>
          <a:p>
            <a:fld id="{60997671-07CB-4C37-9DFE-E88DE833F257}" type="slidenum">
              <a:rPr lang="en-US" smtClean="0"/>
              <a:t>‹#›</a:t>
            </a:fld>
            <a:endParaRPr lang="en-US" dirty="0"/>
          </a:p>
        </p:txBody>
      </p:sp>
    </p:spTree>
    <p:extLst>
      <p:ext uri="{BB962C8B-B14F-4D97-AF65-F5344CB8AC3E}">
        <p14:creationId xmlns:p14="http://schemas.microsoft.com/office/powerpoint/2010/main" val="4524747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2" tIns="46580" rIns="93162" bIns="46580"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62" tIns="46580" rIns="93162" bIns="46580" rtlCol="0"/>
          <a:lstStyle>
            <a:lvl1pPr algn="r">
              <a:defRPr sz="1200"/>
            </a:lvl1pPr>
          </a:lstStyle>
          <a:p>
            <a:fld id="{F6544303-78C5-4C7C-8AF3-40B1300DA0A3}" type="datetimeFigureOut">
              <a:rPr lang="en-US" smtClean="0"/>
              <a:t>8/24/2020</a:t>
            </a:fld>
            <a:endParaRPr lang="en-US" dirty="0"/>
          </a:p>
        </p:txBody>
      </p:sp>
      <p:sp>
        <p:nvSpPr>
          <p:cNvPr id="4" name="Slide Image Placeholder 3"/>
          <p:cNvSpPr>
            <a:spLocks noGrp="1" noRot="1" noChangeAspect="1"/>
          </p:cNvSpPr>
          <p:nvPr>
            <p:ph type="sldImg" idx="2"/>
          </p:nvPr>
        </p:nvSpPr>
        <p:spPr>
          <a:xfrm>
            <a:off x="1182688" y="696913"/>
            <a:ext cx="4646612" cy="3486150"/>
          </a:xfrm>
          <a:prstGeom prst="rect">
            <a:avLst/>
          </a:prstGeom>
          <a:noFill/>
          <a:ln w="12700">
            <a:solidFill>
              <a:prstClr val="black"/>
            </a:solidFill>
          </a:ln>
        </p:spPr>
        <p:txBody>
          <a:bodyPr vert="horz" lIns="93162" tIns="46580" rIns="93162" bIns="46580" rtlCol="0" anchor="ctr"/>
          <a:lstStyle/>
          <a:p>
            <a:endParaRPr lang="en-US" dirty="0"/>
          </a:p>
        </p:txBody>
      </p:sp>
      <p:sp>
        <p:nvSpPr>
          <p:cNvPr id="5" name="Notes Placeholder 4"/>
          <p:cNvSpPr>
            <a:spLocks noGrp="1"/>
          </p:cNvSpPr>
          <p:nvPr>
            <p:ph type="body" sz="quarter" idx="3"/>
          </p:nvPr>
        </p:nvSpPr>
        <p:spPr>
          <a:xfrm>
            <a:off x="701040" y="4415794"/>
            <a:ext cx="5608320" cy="4183380"/>
          </a:xfrm>
          <a:prstGeom prst="rect">
            <a:avLst/>
          </a:prstGeom>
        </p:spPr>
        <p:txBody>
          <a:bodyPr vert="horz" lIns="93162" tIns="46580" rIns="93162" bIns="4658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70"/>
            <a:ext cx="3037840" cy="464820"/>
          </a:xfrm>
          <a:prstGeom prst="rect">
            <a:avLst/>
          </a:prstGeom>
        </p:spPr>
        <p:txBody>
          <a:bodyPr vert="horz" lIns="93162" tIns="46580" rIns="93162" bIns="46580" rtlCol="0" anchor="b"/>
          <a:lstStyle>
            <a:lvl1pPr algn="l">
              <a:defRPr sz="1200"/>
            </a:lvl1pPr>
          </a:lstStyle>
          <a:p>
            <a:r>
              <a:rPr lang="en-US" dirty="0"/>
              <a:t>1</a:t>
            </a:r>
          </a:p>
        </p:txBody>
      </p:sp>
      <p:sp>
        <p:nvSpPr>
          <p:cNvPr id="7" name="Slide Number Placeholder 6"/>
          <p:cNvSpPr>
            <a:spLocks noGrp="1"/>
          </p:cNvSpPr>
          <p:nvPr>
            <p:ph type="sldNum" sz="quarter" idx="5"/>
          </p:nvPr>
        </p:nvSpPr>
        <p:spPr>
          <a:xfrm>
            <a:off x="3970938" y="8829970"/>
            <a:ext cx="3037840" cy="464820"/>
          </a:xfrm>
          <a:prstGeom prst="rect">
            <a:avLst/>
          </a:prstGeom>
        </p:spPr>
        <p:txBody>
          <a:bodyPr vert="horz" lIns="93162" tIns="46580" rIns="93162" bIns="46580" rtlCol="0" anchor="b"/>
          <a:lstStyle>
            <a:lvl1pPr algn="r">
              <a:defRPr sz="1200"/>
            </a:lvl1pPr>
          </a:lstStyle>
          <a:p>
            <a:fld id="{1E97F665-4B79-4023-9A30-BAE317CA09A5}" type="slidenum">
              <a:rPr lang="en-US" smtClean="0"/>
              <a:t>‹#›</a:t>
            </a:fld>
            <a:endParaRPr lang="en-US" dirty="0"/>
          </a:p>
        </p:txBody>
      </p:sp>
    </p:spTree>
    <p:extLst>
      <p:ext uri="{BB962C8B-B14F-4D97-AF65-F5344CB8AC3E}">
        <p14:creationId xmlns:p14="http://schemas.microsoft.com/office/powerpoint/2010/main" val="388394092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a:t>1</a:t>
            </a:r>
          </a:p>
        </p:txBody>
      </p:sp>
      <p:sp>
        <p:nvSpPr>
          <p:cNvPr id="5" name="Slide Number Placeholder 4"/>
          <p:cNvSpPr>
            <a:spLocks noGrp="1"/>
          </p:cNvSpPr>
          <p:nvPr>
            <p:ph type="sldNum" sz="quarter" idx="11"/>
          </p:nvPr>
        </p:nvSpPr>
        <p:spPr/>
        <p:txBody>
          <a:bodyPr/>
          <a:lstStyle/>
          <a:p>
            <a:fld id="{1E97F665-4B79-4023-9A30-BAE317CA09A5}" type="slidenum">
              <a:rPr lang="en-US" smtClean="0"/>
              <a:t>1</a:t>
            </a:fld>
            <a:endParaRPr lang="en-US" dirty="0"/>
          </a:p>
        </p:txBody>
      </p:sp>
    </p:spTree>
    <p:extLst>
      <p:ext uri="{BB962C8B-B14F-4D97-AF65-F5344CB8AC3E}">
        <p14:creationId xmlns:p14="http://schemas.microsoft.com/office/powerpoint/2010/main" val="37679438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a:t>1</a:t>
            </a:r>
          </a:p>
        </p:txBody>
      </p:sp>
      <p:sp>
        <p:nvSpPr>
          <p:cNvPr id="5" name="Slide Number Placeholder 4"/>
          <p:cNvSpPr>
            <a:spLocks noGrp="1"/>
          </p:cNvSpPr>
          <p:nvPr>
            <p:ph type="sldNum" sz="quarter" idx="11"/>
          </p:nvPr>
        </p:nvSpPr>
        <p:spPr/>
        <p:txBody>
          <a:bodyPr/>
          <a:lstStyle/>
          <a:p>
            <a:fld id="{1E97F665-4B79-4023-9A30-BAE317CA09A5}" type="slidenum">
              <a:rPr lang="en-US" smtClean="0"/>
              <a:t>10</a:t>
            </a:fld>
            <a:endParaRPr lang="en-US" dirty="0"/>
          </a:p>
        </p:txBody>
      </p:sp>
    </p:spTree>
    <p:extLst>
      <p:ext uri="{BB962C8B-B14F-4D97-AF65-F5344CB8AC3E}">
        <p14:creationId xmlns:p14="http://schemas.microsoft.com/office/powerpoint/2010/main" val="42809418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a:t>1</a:t>
            </a:r>
          </a:p>
        </p:txBody>
      </p:sp>
      <p:sp>
        <p:nvSpPr>
          <p:cNvPr id="5" name="Slide Number Placeholder 4"/>
          <p:cNvSpPr>
            <a:spLocks noGrp="1"/>
          </p:cNvSpPr>
          <p:nvPr>
            <p:ph type="sldNum" sz="quarter" idx="11"/>
          </p:nvPr>
        </p:nvSpPr>
        <p:spPr/>
        <p:txBody>
          <a:bodyPr/>
          <a:lstStyle/>
          <a:p>
            <a:fld id="{1E97F665-4B79-4023-9A30-BAE317CA09A5}" type="slidenum">
              <a:rPr lang="en-US" smtClean="0"/>
              <a:t>11</a:t>
            </a:fld>
            <a:endParaRPr lang="en-US" dirty="0"/>
          </a:p>
        </p:txBody>
      </p:sp>
    </p:spTree>
    <p:extLst>
      <p:ext uri="{BB962C8B-B14F-4D97-AF65-F5344CB8AC3E}">
        <p14:creationId xmlns:p14="http://schemas.microsoft.com/office/powerpoint/2010/main" val="12848297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a:t>1</a:t>
            </a:r>
          </a:p>
        </p:txBody>
      </p:sp>
      <p:sp>
        <p:nvSpPr>
          <p:cNvPr id="5" name="Slide Number Placeholder 4"/>
          <p:cNvSpPr>
            <a:spLocks noGrp="1"/>
          </p:cNvSpPr>
          <p:nvPr>
            <p:ph type="sldNum" sz="quarter" idx="11"/>
          </p:nvPr>
        </p:nvSpPr>
        <p:spPr/>
        <p:txBody>
          <a:bodyPr/>
          <a:lstStyle/>
          <a:p>
            <a:fld id="{1E97F665-4B79-4023-9A30-BAE317CA09A5}" type="slidenum">
              <a:rPr lang="en-US" smtClean="0"/>
              <a:t>12</a:t>
            </a:fld>
            <a:endParaRPr lang="en-US" dirty="0"/>
          </a:p>
        </p:txBody>
      </p:sp>
    </p:spTree>
    <p:extLst>
      <p:ext uri="{BB962C8B-B14F-4D97-AF65-F5344CB8AC3E}">
        <p14:creationId xmlns:p14="http://schemas.microsoft.com/office/powerpoint/2010/main" val="30395111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a:t>1</a:t>
            </a:r>
          </a:p>
        </p:txBody>
      </p:sp>
      <p:sp>
        <p:nvSpPr>
          <p:cNvPr id="5" name="Slide Number Placeholder 4"/>
          <p:cNvSpPr>
            <a:spLocks noGrp="1"/>
          </p:cNvSpPr>
          <p:nvPr>
            <p:ph type="sldNum" sz="quarter" idx="11"/>
          </p:nvPr>
        </p:nvSpPr>
        <p:spPr/>
        <p:txBody>
          <a:bodyPr/>
          <a:lstStyle/>
          <a:p>
            <a:fld id="{1E97F665-4B79-4023-9A30-BAE317CA09A5}" type="slidenum">
              <a:rPr lang="en-US" smtClean="0"/>
              <a:t>13</a:t>
            </a:fld>
            <a:endParaRPr lang="en-US" dirty="0"/>
          </a:p>
        </p:txBody>
      </p:sp>
    </p:spTree>
    <p:extLst>
      <p:ext uri="{BB962C8B-B14F-4D97-AF65-F5344CB8AC3E}">
        <p14:creationId xmlns:p14="http://schemas.microsoft.com/office/powerpoint/2010/main" val="6119132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a:t>1</a:t>
            </a:r>
          </a:p>
        </p:txBody>
      </p:sp>
      <p:sp>
        <p:nvSpPr>
          <p:cNvPr id="5" name="Slide Number Placeholder 4"/>
          <p:cNvSpPr>
            <a:spLocks noGrp="1"/>
          </p:cNvSpPr>
          <p:nvPr>
            <p:ph type="sldNum" sz="quarter" idx="11"/>
          </p:nvPr>
        </p:nvSpPr>
        <p:spPr/>
        <p:txBody>
          <a:bodyPr/>
          <a:lstStyle/>
          <a:p>
            <a:fld id="{1E97F665-4B79-4023-9A30-BAE317CA09A5}" type="slidenum">
              <a:rPr lang="en-US" smtClean="0"/>
              <a:t>14</a:t>
            </a:fld>
            <a:endParaRPr lang="en-US" dirty="0"/>
          </a:p>
        </p:txBody>
      </p:sp>
    </p:spTree>
    <p:extLst>
      <p:ext uri="{BB962C8B-B14F-4D97-AF65-F5344CB8AC3E}">
        <p14:creationId xmlns:p14="http://schemas.microsoft.com/office/powerpoint/2010/main" val="37903465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a:t>1</a:t>
            </a:r>
          </a:p>
        </p:txBody>
      </p:sp>
      <p:sp>
        <p:nvSpPr>
          <p:cNvPr id="5" name="Slide Number Placeholder 4"/>
          <p:cNvSpPr>
            <a:spLocks noGrp="1"/>
          </p:cNvSpPr>
          <p:nvPr>
            <p:ph type="sldNum" sz="quarter" idx="11"/>
          </p:nvPr>
        </p:nvSpPr>
        <p:spPr/>
        <p:txBody>
          <a:bodyPr/>
          <a:lstStyle/>
          <a:p>
            <a:fld id="{1E97F665-4B79-4023-9A30-BAE317CA09A5}" type="slidenum">
              <a:rPr lang="en-US" smtClean="0"/>
              <a:t>15</a:t>
            </a:fld>
            <a:endParaRPr lang="en-US" dirty="0"/>
          </a:p>
        </p:txBody>
      </p:sp>
    </p:spTree>
    <p:extLst>
      <p:ext uri="{BB962C8B-B14F-4D97-AF65-F5344CB8AC3E}">
        <p14:creationId xmlns:p14="http://schemas.microsoft.com/office/powerpoint/2010/main" val="33361091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a:t>1</a:t>
            </a:r>
          </a:p>
        </p:txBody>
      </p:sp>
      <p:sp>
        <p:nvSpPr>
          <p:cNvPr id="5" name="Slide Number Placeholder 4"/>
          <p:cNvSpPr>
            <a:spLocks noGrp="1"/>
          </p:cNvSpPr>
          <p:nvPr>
            <p:ph type="sldNum" sz="quarter" idx="11"/>
          </p:nvPr>
        </p:nvSpPr>
        <p:spPr/>
        <p:txBody>
          <a:bodyPr/>
          <a:lstStyle/>
          <a:p>
            <a:fld id="{1E97F665-4B79-4023-9A30-BAE317CA09A5}" type="slidenum">
              <a:rPr lang="en-US" smtClean="0"/>
              <a:t>16</a:t>
            </a:fld>
            <a:endParaRPr lang="en-US" dirty="0"/>
          </a:p>
        </p:txBody>
      </p:sp>
    </p:spTree>
    <p:extLst>
      <p:ext uri="{BB962C8B-B14F-4D97-AF65-F5344CB8AC3E}">
        <p14:creationId xmlns:p14="http://schemas.microsoft.com/office/powerpoint/2010/main" val="35101994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a:t>1</a:t>
            </a:r>
          </a:p>
        </p:txBody>
      </p:sp>
      <p:sp>
        <p:nvSpPr>
          <p:cNvPr id="5" name="Slide Number Placeholder 4"/>
          <p:cNvSpPr>
            <a:spLocks noGrp="1"/>
          </p:cNvSpPr>
          <p:nvPr>
            <p:ph type="sldNum" sz="quarter" idx="11"/>
          </p:nvPr>
        </p:nvSpPr>
        <p:spPr/>
        <p:txBody>
          <a:bodyPr/>
          <a:lstStyle/>
          <a:p>
            <a:fld id="{1E97F665-4B79-4023-9A30-BAE317CA09A5}" type="slidenum">
              <a:rPr lang="en-US" smtClean="0"/>
              <a:t>17</a:t>
            </a:fld>
            <a:endParaRPr lang="en-US" dirty="0"/>
          </a:p>
        </p:txBody>
      </p:sp>
    </p:spTree>
    <p:extLst>
      <p:ext uri="{BB962C8B-B14F-4D97-AF65-F5344CB8AC3E}">
        <p14:creationId xmlns:p14="http://schemas.microsoft.com/office/powerpoint/2010/main" val="12552772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a:t>1</a:t>
            </a:r>
          </a:p>
        </p:txBody>
      </p:sp>
      <p:sp>
        <p:nvSpPr>
          <p:cNvPr id="5" name="Slide Number Placeholder 4"/>
          <p:cNvSpPr>
            <a:spLocks noGrp="1"/>
          </p:cNvSpPr>
          <p:nvPr>
            <p:ph type="sldNum" sz="quarter" idx="11"/>
          </p:nvPr>
        </p:nvSpPr>
        <p:spPr/>
        <p:txBody>
          <a:bodyPr/>
          <a:lstStyle/>
          <a:p>
            <a:fld id="{1E97F665-4B79-4023-9A30-BAE317CA09A5}" type="slidenum">
              <a:rPr lang="en-US" smtClean="0"/>
              <a:t>18</a:t>
            </a:fld>
            <a:endParaRPr lang="en-US" dirty="0"/>
          </a:p>
        </p:txBody>
      </p:sp>
    </p:spTree>
    <p:extLst>
      <p:ext uri="{BB962C8B-B14F-4D97-AF65-F5344CB8AC3E}">
        <p14:creationId xmlns:p14="http://schemas.microsoft.com/office/powerpoint/2010/main" val="671559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a:t>1</a:t>
            </a:r>
          </a:p>
        </p:txBody>
      </p:sp>
      <p:sp>
        <p:nvSpPr>
          <p:cNvPr id="5" name="Slide Number Placeholder 4"/>
          <p:cNvSpPr>
            <a:spLocks noGrp="1"/>
          </p:cNvSpPr>
          <p:nvPr>
            <p:ph type="sldNum" sz="quarter" idx="11"/>
          </p:nvPr>
        </p:nvSpPr>
        <p:spPr/>
        <p:txBody>
          <a:bodyPr/>
          <a:lstStyle/>
          <a:p>
            <a:fld id="{1E97F665-4B79-4023-9A30-BAE317CA09A5}" type="slidenum">
              <a:rPr lang="en-US" smtClean="0"/>
              <a:t>2</a:t>
            </a:fld>
            <a:endParaRPr lang="en-US" dirty="0"/>
          </a:p>
        </p:txBody>
      </p:sp>
    </p:spTree>
    <p:extLst>
      <p:ext uri="{BB962C8B-B14F-4D97-AF65-F5344CB8AC3E}">
        <p14:creationId xmlns:p14="http://schemas.microsoft.com/office/powerpoint/2010/main" val="3568883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a:t>1</a:t>
            </a:r>
          </a:p>
        </p:txBody>
      </p:sp>
      <p:sp>
        <p:nvSpPr>
          <p:cNvPr id="5" name="Slide Number Placeholder 4"/>
          <p:cNvSpPr>
            <a:spLocks noGrp="1"/>
          </p:cNvSpPr>
          <p:nvPr>
            <p:ph type="sldNum" sz="quarter" idx="11"/>
          </p:nvPr>
        </p:nvSpPr>
        <p:spPr/>
        <p:txBody>
          <a:bodyPr/>
          <a:lstStyle/>
          <a:p>
            <a:fld id="{1E97F665-4B79-4023-9A30-BAE317CA09A5}" type="slidenum">
              <a:rPr lang="en-US" smtClean="0"/>
              <a:t>3</a:t>
            </a:fld>
            <a:endParaRPr lang="en-US" dirty="0"/>
          </a:p>
        </p:txBody>
      </p:sp>
    </p:spTree>
    <p:extLst>
      <p:ext uri="{BB962C8B-B14F-4D97-AF65-F5344CB8AC3E}">
        <p14:creationId xmlns:p14="http://schemas.microsoft.com/office/powerpoint/2010/main" val="2353456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a:t>1</a:t>
            </a:r>
          </a:p>
        </p:txBody>
      </p:sp>
      <p:sp>
        <p:nvSpPr>
          <p:cNvPr id="5" name="Slide Number Placeholder 4"/>
          <p:cNvSpPr>
            <a:spLocks noGrp="1"/>
          </p:cNvSpPr>
          <p:nvPr>
            <p:ph type="sldNum" sz="quarter" idx="11"/>
          </p:nvPr>
        </p:nvSpPr>
        <p:spPr/>
        <p:txBody>
          <a:bodyPr/>
          <a:lstStyle/>
          <a:p>
            <a:fld id="{1E97F665-4B79-4023-9A30-BAE317CA09A5}" type="slidenum">
              <a:rPr lang="en-US" smtClean="0"/>
              <a:t>4</a:t>
            </a:fld>
            <a:endParaRPr lang="en-US" dirty="0"/>
          </a:p>
        </p:txBody>
      </p:sp>
    </p:spTree>
    <p:extLst>
      <p:ext uri="{BB962C8B-B14F-4D97-AF65-F5344CB8AC3E}">
        <p14:creationId xmlns:p14="http://schemas.microsoft.com/office/powerpoint/2010/main" val="3810236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a:t>1</a:t>
            </a:r>
          </a:p>
        </p:txBody>
      </p:sp>
      <p:sp>
        <p:nvSpPr>
          <p:cNvPr id="5" name="Slide Number Placeholder 4"/>
          <p:cNvSpPr>
            <a:spLocks noGrp="1"/>
          </p:cNvSpPr>
          <p:nvPr>
            <p:ph type="sldNum" sz="quarter" idx="11"/>
          </p:nvPr>
        </p:nvSpPr>
        <p:spPr/>
        <p:txBody>
          <a:bodyPr/>
          <a:lstStyle/>
          <a:p>
            <a:fld id="{1E97F665-4B79-4023-9A30-BAE317CA09A5}" type="slidenum">
              <a:rPr lang="en-US" smtClean="0"/>
              <a:t>5</a:t>
            </a:fld>
            <a:endParaRPr lang="en-US" dirty="0"/>
          </a:p>
        </p:txBody>
      </p:sp>
    </p:spTree>
    <p:extLst>
      <p:ext uri="{BB962C8B-B14F-4D97-AF65-F5344CB8AC3E}">
        <p14:creationId xmlns:p14="http://schemas.microsoft.com/office/powerpoint/2010/main" val="152076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a:t>1</a:t>
            </a:r>
          </a:p>
        </p:txBody>
      </p:sp>
      <p:sp>
        <p:nvSpPr>
          <p:cNvPr id="5" name="Slide Number Placeholder 4"/>
          <p:cNvSpPr>
            <a:spLocks noGrp="1"/>
          </p:cNvSpPr>
          <p:nvPr>
            <p:ph type="sldNum" sz="quarter" idx="11"/>
          </p:nvPr>
        </p:nvSpPr>
        <p:spPr/>
        <p:txBody>
          <a:bodyPr/>
          <a:lstStyle/>
          <a:p>
            <a:fld id="{1E97F665-4B79-4023-9A30-BAE317CA09A5}" type="slidenum">
              <a:rPr lang="en-US" smtClean="0"/>
              <a:t>6</a:t>
            </a:fld>
            <a:endParaRPr lang="en-US" dirty="0"/>
          </a:p>
        </p:txBody>
      </p:sp>
    </p:spTree>
    <p:extLst>
      <p:ext uri="{BB962C8B-B14F-4D97-AF65-F5344CB8AC3E}">
        <p14:creationId xmlns:p14="http://schemas.microsoft.com/office/powerpoint/2010/main" val="1906366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a:t>1</a:t>
            </a:r>
          </a:p>
        </p:txBody>
      </p:sp>
      <p:sp>
        <p:nvSpPr>
          <p:cNvPr id="5" name="Slide Number Placeholder 4"/>
          <p:cNvSpPr>
            <a:spLocks noGrp="1"/>
          </p:cNvSpPr>
          <p:nvPr>
            <p:ph type="sldNum" sz="quarter" idx="11"/>
          </p:nvPr>
        </p:nvSpPr>
        <p:spPr/>
        <p:txBody>
          <a:bodyPr/>
          <a:lstStyle/>
          <a:p>
            <a:fld id="{1E97F665-4B79-4023-9A30-BAE317CA09A5}" type="slidenum">
              <a:rPr lang="en-US" smtClean="0"/>
              <a:t>7</a:t>
            </a:fld>
            <a:endParaRPr lang="en-US" dirty="0"/>
          </a:p>
        </p:txBody>
      </p:sp>
    </p:spTree>
    <p:extLst>
      <p:ext uri="{BB962C8B-B14F-4D97-AF65-F5344CB8AC3E}">
        <p14:creationId xmlns:p14="http://schemas.microsoft.com/office/powerpoint/2010/main" val="2356848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a:t>1</a:t>
            </a:r>
          </a:p>
        </p:txBody>
      </p:sp>
      <p:sp>
        <p:nvSpPr>
          <p:cNvPr id="5" name="Slide Number Placeholder 4"/>
          <p:cNvSpPr>
            <a:spLocks noGrp="1"/>
          </p:cNvSpPr>
          <p:nvPr>
            <p:ph type="sldNum" sz="quarter" idx="11"/>
          </p:nvPr>
        </p:nvSpPr>
        <p:spPr/>
        <p:txBody>
          <a:bodyPr/>
          <a:lstStyle/>
          <a:p>
            <a:fld id="{1E97F665-4B79-4023-9A30-BAE317CA09A5}" type="slidenum">
              <a:rPr lang="en-US" smtClean="0"/>
              <a:t>8</a:t>
            </a:fld>
            <a:endParaRPr lang="en-US" dirty="0"/>
          </a:p>
        </p:txBody>
      </p:sp>
    </p:spTree>
    <p:extLst>
      <p:ext uri="{BB962C8B-B14F-4D97-AF65-F5344CB8AC3E}">
        <p14:creationId xmlns:p14="http://schemas.microsoft.com/office/powerpoint/2010/main" val="11008608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a:t>1</a:t>
            </a:r>
          </a:p>
        </p:txBody>
      </p:sp>
      <p:sp>
        <p:nvSpPr>
          <p:cNvPr id="5" name="Slide Number Placeholder 4"/>
          <p:cNvSpPr>
            <a:spLocks noGrp="1"/>
          </p:cNvSpPr>
          <p:nvPr>
            <p:ph type="sldNum" sz="quarter" idx="11"/>
          </p:nvPr>
        </p:nvSpPr>
        <p:spPr/>
        <p:txBody>
          <a:bodyPr/>
          <a:lstStyle/>
          <a:p>
            <a:fld id="{1E97F665-4B79-4023-9A30-BAE317CA09A5}" type="slidenum">
              <a:rPr lang="en-US" smtClean="0"/>
              <a:t>9</a:t>
            </a:fld>
            <a:endParaRPr lang="en-US" dirty="0"/>
          </a:p>
        </p:txBody>
      </p:sp>
    </p:spTree>
    <p:extLst>
      <p:ext uri="{BB962C8B-B14F-4D97-AF65-F5344CB8AC3E}">
        <p14:creationId xmlns:p14="http://schemas.microsoft.com/office/powerpoint/2010/main" val="3675002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4AFD6051-FFA2-44CF-8571-1966072CF082}" type="datetime1">
              <a:rPr lang="en-US" smtClean="0"/>
              <a:t>8/24/2020</a:t>
            </a:fld>
            <a:endParaRPr lang="en-US" dirty="0"/>
          </a:p>
        </p:txBody>
      </p:sp>
      <p:sp>
        <p:nvSpPr>
          <p:cNvPr id="17" name="Footer Placeholder 16"/>
          <p:cNvSpPr>
            <a:spLocks noGrp="1"/>
          </p:cNvSpPr>
          <p:nvPr>
            <p:ph type="ftr" sz="quarter" idx="11"/>
          </p:nvPr>
        </p:nvSpPr>
        <p:spPr/>
        <p:txBody>
          <a:bodyPr/>
          <a:lstStyle/>
          <a:p>
            <a:r>
              <a:rPr lang="en-US" dirty="0"/>
              <a:t>         5</a:t>
            </a:r>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79CCDD5-C9AA-4D44-8B22-57D42E1A48A4}" type="slidenum">
              <a:rPr lang="en-US" smtClean="0"/>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17E8DC5-24B9-48BF-BE26-CF4176A59616}" type="datetime1">
              <a:rPr lang="en-US" smtClean="0"/>
              <a:t>8/24/2020</a:t>
            </a:fld>
            <a:endParaRPr lang="en-US" dirty="0"/>
          </a:p>
        </p:txBody>
      </p:sp>
      <p:sp>
        <p:nvSpPr>
          <p:cNvPr id="5" name="Footer Placeholder 4"/>
          <p:cNvSpPr>
            <a:spLocks noGrp="1"/>
          </p:cNvSpPr>
          <p:nvPr>
            <p:ph type="ftr" sz="quarter" idx="11"/>
          </p:nvPr>
        </p:nvSpPr>
        <p:spPr/>
        <p:txBody>
          <a:bodyPr/>
          <a:lstStyle/>
          <a:p>
            <a:r>
              <a:rPr lang="en-US" dirty="0"/>
              <a:t>         5</a:t>
            </a:r>
          </a:p>
        </p:txBody>
      </p:sp>
      <p:sp>
        <p:nvSpPr>
          <p:cNvPr id="6" name="Slide Number Placeholder 5"/>
          <p:cNvSpPr>
            <a:spLocks noGrp="1"/>
          </p:cNvSpPr>
          <p:nvPr>
            <p:ph type="sldNum" sz="quarter" idx="12"/>
          </p:nvPr>
        </p:nvSpPr>
        <p:spPr/>
        <p:txBody>
          <a:bodyPr/>
          <a:lstStyle/>
          <a:p>
            <a:fld id="{D79CCDD5-C9AA-4D44-8B22-57D42E1A48A4}"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D79CCDD5-C9AA-4D44-8B22-57D42E1A48A4}" type="slidenum">
              <a:rPr lang="en-US" smtClean="0"/>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1C3045D-695C-44CF-8172-450A47C94F08}" type="datetime1">
              <a:rPr lang="en-US" smtClean="0"/>
              <a:t>8/24/2020</a:t>
            </a:fld>
            <a:endParaRPr lang="en-US" dirty="0"/>
          </a:p>
        </p:txBody>
      </p:sp>
      <p:sp>
        <p:nvSpPr>
          <p:cNvPr id="5" name="Footer Placeholder 4"/>
          <p:cNvSpPr>
            <a:spLocks noGrp="1"/>
          </p:cNvSpPr>
          <p:nvPr>
            <p:ph type="ftr" sz="quarter" idx="11"/>
          </p:nvPr>
        </p:nvSpPr>
        <p:spPr/>
        <p:txBody>
          <a:bodyPr/>
          <a:lstStyle/>
          <a:p>
            <a:r>
              <a:rPr lang="en-US" dirty="0"/>
              <a:t>         5</a:t>
            </a:r>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4614E28A-E83E-42F4-BE33-C46CD98E9C12}" type="datetime1">
              <a:rPr lang="en-US" smtClean="0"/>
              <a:t>8/24/2020</a:t>
            </a:fld>
            <a:endParaRPr lang="en-US" dirty="0"/>
          </a:p>
        </p:txBody>
      </p:sp>
      <p:sp>
        <p:nvSpPr>
          <p:cNvPr id="5" name="Footer Placeholder 4"/>
          <p:cNvSpPr>
            <a:spLocks noGrp="1"/>
          </p:cNvSpPr>
          <p:nvPr>
            <p:ph type="ftr" sz="quarter" idx="11"/>
          </p:nvPr>
        </p:nvSpPr>
        <p:spPr/>
        <p:txBody>
          <a:bodyPr/>
          <a:lstStyle/>
          <a:p>
            <a:r>
              <a:rPr lang="en-US" dirty="0"/>
              <a:t>         5</a:t>
            </a:r>
          </a:p>
        </p:txBody>
      </p:sp>
      <p:sp>
        <p:nvSpPr>
          <p:cNvPr id="6" name="Slide Number Placeholder 5"/>
          <p:cNvSpPr>
            <a:spLocks noGrp="1"/>
          </p:cNvSpPr>
          <p:nvPr>
            <p:ph type="sldNum" sz="quarter" idx="12"/>
          </p:nvPr>
        </p:nvSpPr>
        <p:spPr>
          <a:xfrm>
            <a:off x="4361688" y="1026372"/>
            <a:ext cx="457200" cy="441325"/>
          </a:xfrm>
        </p:spPr>
        <p:txBody>
          <a:bodyPr/>
          <a:lstStyle/>
          <a:p>
            <a:fld id="{D79CCDD5-C9AA-4D44-8B22-57D42E1A48A4}" type="slidenum">
              <a:rPr lang="en-US" smtClean="0"/>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r>
              <a:rPr lang="en-US" dirty="0"/>
              <a:t>         5</a:t>
            </a:r>
          </a:p>
        </p:txBody>
      </p:sp>
      <p:sp>
        <p:nvSpPr>
          <p:cNvPr id="4" name="Date Placeholder 3"/>
          <p:cNvSpPr>
            <a:spLocks noGrp="1"/>
          </p:cNvSpPr>
          <p:nvPr>
            <p:ph type="dt" sz="half" idx="10"/>
          </p:nvPr>
        </p:nvSpPr>
        <p:spPr/>
        <p:txBody>
          <a:bodyPr/>
          <a:lstStyle/>
          <a:p>
            <a:fld id="{0CB7A250-9259-4C61-A228-7EC361EBA5DE}" type="datetime1">
              <a:rPr lang="en-US" smtClean="0"/>
              <a:t>8/24/2020</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79CCDD5-C9AA-4D44-8B22-57D42E1A48A4}" type="slidenum">
              <a:rPr lang="en-US" smtClean="0"/>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fld id="{30FEA0E2-6675-4210-B1DB-5A8155EE5286}" type="datetime1">
              <a:rPr lang="en-US" smtClean="0"/>
              <a:t>8/24/2020</a:t>
            </a:fld>
            <a:endParaRPr lang="en-US" dirty="0"/>
          </a:p>
        </p:txBody>
      </p:sp>
      <p:sp>
        <p:nvSpPr>
          <p:cNvPr id="6" name="Footer Placeholder 5"/>
          <p:cNvSpPr>
            <a:spLocks noGrp="1"/>
          </p:cNvSpPr>
          <p:nvPr>
            <p:ph type="ftr" sz="quarter" idx="11"/>
          </p:nvPr>
        </p:nvSpPr>
        <p:spPr/>
        <p:txBody>
          <a:bodyPr/>
          <a:lstStyle/>
          <a:p>
            <a:r>
              <a:rPr lang="en-US" dirty="0"/>
              <a:t>         5</a:t>
            </a:r>
          </a:p>
        </p:txBody>
      </p:sp>
      <p:sp>
        <p:nvSpPr>
          <p:cNvPr id="7" name="Slide Number Placeholder 6"/>
          <p:cNvSpPr>
            <a:spLocks noGrp="1"/>
          </p:cNvSpPr>
          <p:nvPr>
            <p:ph type="sldNum" sz="quarter" idx="12"/>
          </p:nvPr>
        </p:nvSpPr>
        <p:spPr/>
        <p:txBody>
          <a:bodyPr/>
          <a:lstStyle/>
          <a:p>
            <a:fld id="{D79CCDD5-C9AA-4D44-8B22-57D42E1A48A4}" type="slidenum">
              <a:rPr lang="en-US" smtClean="0"/>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880082EB-B4D4-4606-A3E8-2FEA60566F86}" type="datetime1">
              <a:rPr lang="en-US" smtClean="0"/>
              <a:t>8/24/2020</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r>
              <a:rPr lang="en-US" dirty="0"/>
              <a:t>         5</a:t>
            </a:r>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D79CCDD5-C9AA-4D44-8B22-57D42E1A48A4}" type="slidenum">
              <a:rPr lang="en-US" smtClean="0"/>
              <a:t>‹#›</a:t>
            </a:fld>
            <a:endParaRPr lang="en-US" dirty="0"/>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AA26A418-BFA0-46B8-A1E8-1FDACB6669E0}" type="datetime1">
              <a:rPr lang="en-US" smtClean="0"/>
              <a:t>8/24/2020</a:t>
            </a:fld>
            <a:endParaRPr lang="en-US" dirty="0"/>
          </a:p>
        </p:txBody>
      </p:sp>
      <p:sp>
        <p:nvSpPr>
          <p:cNvPr id="4" name="Footer Placeholder 3"/>
          <p:cNvSpPr>
            <a:spLocks noGrp="1"/>
          </p:cNvSpPr>
          <p:nvPr>
            <p:ph type="ftr" sz="quarter" idx="11"/>
          </p:nvPr>
        </p:nvSpPr>
        <p:spPr/>
        <p:txBody>
          <a:bodyPr/>
          <a:lstStyle/>
          <a:p>
            <a:r>
              <a:rPr lang="en-US" dirty="0"/>
              <a:t>         5</a:t>
            </a:r>
          </a:p>
        </p:txBody>
      </p:sp>
      <p:sp>
        <p:nvSpPr>
          <p:cNvPr id="5" name="Slide Number Placeholder 4"/>
          <p:cNvSpPr>
            <a:spLocks noGrp="1"/>
          </p:cNvSpPr>
          <p:nvPr>
            <p:ph type="sldNum" sz="quarter" idx="12"/>
          </p:nvPr>
        </p:nvSpPr>
        <p:spPr>
          <a:xfrm>
            <a:off x="4343400" y="1036020"/>
            <a:ext cx="457200" cy="441325"/>
          </a:xfrm>
        </p:spPr>
        <p:txBody>
          <a:bodyPr/>
          <a:lstStyle/>
          <a:p>
            <a:fld id="{D79CCDD5-C9AA-4D44-8B22-57D42E1A48A4}"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57CDD9DD-4C06-448D-BBEA-6A2F18EC23D8}" type="datetime1">
              <a:rPr lang="en-US" smtClean="0"/>
              <a:t>8/24/2020</a:t>
            </a:fld>
            <a:endParaRPr lang="en-US" dirty="0"/>
          </a:p>
        </p:txBody>
      </p:sp>
      <p:sp>
        <p:nvSpPr>
          <p:cNvPr id="3" name="Footer Placeholder 2"/>
          <p:cNvSpPr>
            <a:spLocks noGrp="1"/>
          </p:cNvSpPr>
          <p:nvPr>
            <p:ph type="ftr" sz="quarter" idx="11"/>
          </p:nvPr>
        </p:nvSpPr>
        <p:spPr/>
        <p:txBody>
          <a:bodyPr/>
          <a:lstStyle/>
          <a:p>
            <a:r>
              <a:rPr lang="en-US" dirty="0"/>
              <a:t>         5</a:t>
            </a:r>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D79CCDD5-C9AA-4D44-8B22-57D42E1A48A4}"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D79CCDD5-C9AA-4D44-8B22-57D42E1A48A4}" type="slidenum">
              <a:rPr lang="en-US" smtClean="0"/>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A249FF85-10E2-4EA1-A0B6-14BA1CA90849}" type="datetime1">
              <a:rPr lang="en-US" smtClean="0"/>
              <a:t>8/24/2020</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r>
              <a:rPr lang="en-US" dirty="0"/>
              <a:t>         5</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D79CCDD5-C9AA-4D44-8B22-57D42E1A48A4}" type="slidenum">
              <a:rPr lang="en-US" smtClean="0"/>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a:t>Click icon to add picture</a:t>
            </a:r>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5CFBE05F-8CD8-4B65-AF1B-791C5AE673E6}" type="datetime1">
              <a:rPr lang="en-US" smtClean="0"/>
              <a:t>8/24/2020</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r>
              <a:rPr lang="en-US" dirty="0"/>
              <a:t>         5</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F987EEBC-FE58-41AB-8753-D3358F9ACFE2}" type="datetime1">
              <a:rPr lang="en-US" smtClean="0"/>
              <a:t>8/24/2020</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r>
              <a:rPr lang="en-US" dirty="0"/>
              <a:t>         5</a:t>
            </a: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D79CCDD5-C9AA-4D44-8B22-57D42E1A48A4}" type="slidenum">
              <a:rPr lang="en-US" smtClean="0"/>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idx="1"/>
          </p:nvPr>
        </p:nvSpPr>
        <p:spPr>
          <a:xfrm>
            <a:off x="152400" y="5017664"/>
            <a:ext cx="8827801" cy="1238178"/>
          </a:xfrm>
        </p:spPr>
        <p:txBody>
          <a:bodyPr>
            <a:normAutofit fontScale="92500"/>
          </a:bodyPr>
          <a:lstStyle/>
          <a:p>
            <a:r>
              <a:rPr lang="en-US" sz="2200" dirty="0">
                <a:solidFill>
                  <a:schemeClr val="bg2">
                    <a:lumMod val="25000"/>
                  </a:schemeClr>
                </a:solidFill>
                <a:latin typeface="+mj-lt"/>
                <a:cs typeface="Andalus" panose="02020603050405020304" pitchFamily="18" charset="-78"/>
              </a:rPr>
              <a:t>LAURA E. FREED, Director</a:t>
            </a:r>
          </a:p>
          <a:p>
            <a:r>
              <a:rPr lang="en-US" sz="2200" dirty="0">
                <a:solidFill>
                  <a:schemeClr val="bg2">
                    <a:lumMod val="25000"/>
                  </a:schemeClr>
                </a:solidFill>
                <a:latin typeface="+mj-lt"/>
                <a:cs typeface="Andalus" panose="02020603050405020304" pitchFamily="18" charset="-78"/>
              </a:rPr>
              <a:t>WARD PATRICK, SPWD Administrator</a:t>
            </a:r>
          </a:p>
          <a:p>
            <a:r>
              <a:rPr lang="en-US" sz="2200" dirty="0">
                <a:solidFill>
                  <a:schemeClr val="bg2">
                    <a:lumMod val="25000"/>
                  </a:schemeClr>
                </a:solidFill>
                <a:latin typeface="+mj-lt"/>
                <a:cs typeface="Andalus" panose="02020603050405020304" pitchFamily="18" charset="-78"/>
              </a:rPr>
              <a:t>Kent A. LeFevre, SPWD Deputy Administrator</a:t>
            </a:r>
          </a:p>
          <a:p>
            <a:endParaRPr lang="en-US" sz="2600" dirty="0">
              <a:solidFill>
                <a:schemeClr val="accent2">
                  <a:lumMod val="75000"/>
                </a:schemeClr>
              </a:solidFill>
              <a:latin typeface="Arial Narrow" panose="020B0606020202030204" pitchFamily="34" charset="0"/>
              <a:cs typeface="Andalus" panose="02020603050405020304" pitchFamily="18" charset="-78"/>
            </a:endParaRPr>
          </a:p>
          <a:p>
            <a:pPr algn="l"/>
            <a:endParaRPr lang="en-US" sz="3200" dirty="0">
              <a:latin typeface="Arial Narrow" panose="020B0606020202030204" pitchFamily="34" charset="0"/>
              <a:cs typeface="Andalus" panose="02020603050405020304" pitchFamily="18" charset="-78"/>
            </a:endParaRPr>
          </a:p>
          <a:p>
            <a:endParaRPr lang="en-US" dirty="0"/>
          </a:p>
          <a:p>
            <a:endParaRPr lang="en-US" dirty="0"/>
          </a:p>
        </p:txBody>
      </p:sp>
      <p:sp>
        <p:nvSpPr>
          <p:cNvPr id="2" name="Title 1"/>
          <p:cNvSpPr>
            <a:spLocks noGrp="1"/>
          </p:cNvSpPr>
          <p:nvPr>
            <p:ph type="title"/>
          </p:nvPr>
        </p:nvSpPr>
        <p:spPr>
          <a:xfrm>
            <a:off x="163800" y="152400"/>
            <a:ext cx="8816401" cy="2971800"/>
          </a:xfrm>
          <a:solidFill>
            <a:schemeClr val="bg1"/>
          </a:solidFill>
        </p:spPr>
        <p:txBody>
          <a:bodyPr>
            <a:normAutofit/>
          </a:bodyPr>
          <a:lstStyle/>
          <a:p>
            <a:r>
              <a:rPr lang="en-US" sz="3200" b="1" dirty="0">
                <a:solidFill>
                  <a:schemeClr val="accent2">
                    <a:lumMod val="50000"/>
                  </a:schemeClr>
                </a:solidFill>
              </a:rPr>
              <a:t>DEPARTMENT OF ADMINISTRATION</a:t>
            </a:r>
            <a:br>
              <a:rPr lang="en-US" dirty="0">
                <a:solidFill>
                  <a:schemeClr val="accent2">
                    <a:lumMod val="50000"/>
                  </a:schemeClr>
                </a:solidFill>
                <a:latin typeface="+mn-lt"/>
              </a:rPr>
            </a:br>
            <a:r>
              <a:rPr lang="en-US" sz="1600" dirty="0">
                <a:solidFill>
                  <a:schemeClr val="accent2">
                    <a:lumMod val="50000"/>
                  </a:schemeClr>
                </a:solidFill>
              </a:rPr>
              <a:t>preserving the past, serving people today, planning for tomorrow</a:t>
            </a:r>
            <a:br>
              <a:rPr lang="en-US" sz="1600" dirty="0">
                <a:solidFill>
                  <a:schemeClr val="accent2">
                    <a:lumMod val="50000"/>
                  </a:schemeClr>
                </a:solidFill>
              </a:rPr>
            </a:br>
            <a:br>
              <a:rPr lang="en-US" sz="1600" dirty="0">
                <a:solidFill>
                  <a:schemeClr val="accent2">
                    <a:lumMod val="50000"/>
                  </a:schemeClr>
                </a:solidFill>
              </a:rPr>
            </a:br>
            <a:endParaRPr lang="en-US" sz="1600" dirty="0">
              <a:solidFill>
                <a:schemeClr val="accent2">
                  <a:lumMod val="50000"/>
                </a:schemeClr>
              </a:solidFill>
            </a:endParaRPr>
          </a:p>
        </p:txBody>
      </p:sp>
      <p:sp>
        <p:nvSpPr>
          <p:cNvPr id="4" name="Rectangle 3"/>
          <p:cNvSpPr/>
          <p:nvPr/>
        </p:nvSpPr>
        <p:spPr>
          <a:xfrm>
            <a:off x="152400" y="2924783"/>
            <a:ext cx="8827801" cy="2092881"/>
          </a:xfrm>
          <a:prstGeom prst="rect">
            <a:avLst/>
          </a:prstGeom>
        </p:spPr>
        <p:txBody>
          <a:bodyPr wrap="square">
            <a:spAutoFit/>
          </a:bodyPr>
          <a:lstStyle/>
          <a:p>
            <a:pPr lvl="0" algn="ctr">
              <a:spcBef>
                <a:spcPct val="20000"/>
              </a:spcBef>
              <a:buClr>
                <a:srgbClr val="629DD1"/>
              </a:buClr>
              <a:buSzPct val="85000"/>
            </a:pPr>
            <a:endParaRPr lang="en-US" sz="2200" b="1" cap="all" spc="250" dirty="0">
              <a:solidFill>
                <a:srgbClr val="297FD5">
                  <a:lumMod val="75000"/>
                </a:srgbClr>
              </a:solidFill>
              <a:latin typeface="+mj-lt"/>
              <a:cs typeface="Andalus" panose="02020603050405020304" pitchFamily="18" charset="-78"/>
            </a:endParaRPr>
          </a:p>
          <a:p>
            <a:pPr lvl="0" algn="ctr">
              <a:spcBef>
                <a:spcPct val="20000"/>
              </a:spcBef>
              <a:buClr>
                <a:srgbClr val="629DD1"/>
              </a:buClr>
              <a:buSzPct val="85000"/>
            </a:pPr>
            <a:r>
              <a:rPr lang="en-US" sz="2200" b="1" cap="all" spc="250" dirty="0">
                <a:solidFill>
                  <a:schemeClr val="bg2">
                    <a:lumMod val="25000"/>
                  </a:schemeClr>
                </a:solidFill>
                <a:latin typeface="+mj-lt"/>
                <a:cs typeface="Andalus" panose="02020603050405020304" pitchFamily="18" charset="-78"/>
              </a:rPr>
              <a:t>STATE PUBLIC WORKS DIVISION</a:t>
            </a:r>
          </a:p>
          <a:p>
            <a:pPr lvl="0" algn="ctr">
              <a:spcBef>
                <a:spcPct val="20000"/>
              </a:spcBef>
              <a:buClr>
                <a:srgbClr val="629DD1"/>
              </a:buClr>
              <a:buSzPct val="85000"/>
            </a:pPr>
            <a:r>
              <a:rPr lang="en-US" sz="2200" b="1" cap="all" spc="250" dirty="0">
                <a:solidFill>
                  <a:schemeClr val="bg2">
                    <a:lumMod val="25000"/>
                  </a:schemeClr>
                </a:solidFill>
                <a:latin typeface="+mj-lt"/>
                <a:cs typeface="Andalus" panose="02020603050405020304" pitchFamily="18" charset="-78"/>
              </a:rPr>
              <a:t>AGENCY PRESENTATION TO THE BOARD</a:t>
            </a:r>
          </a:p>
          <a:p>
            <a:pPr lvl="0" algn="ctr">
              <a:spcBef>
                <a:spcPct val="20000"/>
              </a:spcBef>
              <a:buClr>
                <a:srgbClr val="629DD1"/>
              </a:buClr>
              <a:buSzPct val="85000"/>
            </a:pPr>
            <a:endParaRPr lang="en-US" sz="2200" b="1" cap="all" spc="250" dirty="0">
              <a:solidFill>
                <a:schemeClr val="bg2">
                  <a:lumMod val="25000"/>
                </a:schemeClr>
              </a:solidFill>
              <a:latin typeface="+mj-lt"/>
              <a:cs typeface="Andalus" panose="02020603050405020304" pitchFamily="18" charset="-78"/>
            </a:endParaRPr>
          </a:p>
          <a:p>
            <a:pPr algn="ctr">
              <a:spcBef>
                <a:spcPct val="20000"/>
              </a:spcBef>
              <a:buClr>
                <a:srgbClr val="629DD1"/>
              </a:buClr>
              <a:buSzPct val="85000"/>
            </a:pPr>
            <a:r>
              <a:rPr lang="en-US" sz="2400" dirty="0">
                <a:solidFill>
                  <a:schemeClr val="bg2">
                    <a:lumMod val="25000"/>
                  </a:schemeClr>
                </a:solidFill>
                <a:latin typeface="+mj-lt"/>
                <a:cs typeface="Andalus" panose="02020603050405020304" pitchFamily="18" charset="-78"/>
              </a:rPr>
              <a:t>August 27, 2020</a:t>
            </a:r>
            <a:endParaRPr lang="en-US" sz="2200" b="1" cap="all" spc="250" dirty="0">
              <a:solidFill>
                <a:schemeClr val="bg2">
                  <a:lumMod val="25000"/>
                </a:schemeClr>
              </a:solidFill>
              <a:latin typeface="+mj-lt"/>
              <a:cs typeface="Andalus" panose="02020603050405020304" pitchFamily="18" charset="-78"/>
            </a:endParaRPr>
          </a:p>
        </p:txBody>
      </p:sp>
      <p:pic>
        <p:nvPicPr>
          <p:cNvPr id="9" name="Picture 8">
            <a:extLst>
              <a:ext uri="{FF2B5EF4-FFF2-40B4-BE49-F238E27FC236}">
                <a16:creationId xmlns:a16="http://schemas.microsoft.com/office/drawing/2014/main" id="{52E934DB-02C0-431E-B6B5-E892A4AA45BB}"/>
              </a:ext>
            </a:extLst>
          </p:cNvPr>
          <p:cNvPicPr>
            <a:picLocks noChangeAspect="1"/>
          </p:cNvPicPr>
          <p:nvPr/>
        </p:nvPicPr>
        <p:blipFill>
          <a:blip r:embed="rId3"/>
          <a:stretch>
            <a:fillRect/>
          </a:stretch>
        </p:blipFill>
        <p:spPr>
          <a:xfrm>
            <a:off x="3962400" y="228600"/>
            <a:ext cx="1371600" cy="1388275"/>
          </a:xfrm>
          <a:prstGeom prst="rect">
            <a:avLst/>
          </a:prstGeom>
        </p:spPr>
      </p:pic>
    </p:spTree>
    <p:extLst>
      <p:ext uri="{BB962C8B-B14F-4D97-AF65-F5344CB8AC3E}">
        <p14:creationId xmlns:p14="http://schemas.microsoft.com/office/powerpoint/2010/main" val="487716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500" b="1" dirty="0">
                <a:solidFill>
                  <a:schemeClr val="accent2">
                    <a:lumMod val="75000"/>
                  </a:schemeClr>
                </a:solidFill>
              </a:rPr>
              <a:t>DEPARTMENT RANK: 3</a:t>
            </a:r>
          </a:p>
        </p:txBody>
      </p:sp>
      <p:sp>
        <p:nvSpPr>
          <p:cNvPr id="3" name="Content Placeholder 2"/>
          <p:cNvSpPr>
            <a:spLocks noGrp="1"/>
          </p:cNvSpPr>
          <p:nvPr>
            <p:ph sz="quarter" idx="1"/>
          </p:nvPr>
        </p:nvSpPr>
        <p:spPr>
          <a:xfrm>
            <a:off x="228600" y="1752600"/>
            <a:ext cx="8686800" cy="4495800"/>
          </a:xfrm>
        </p:spPr>
        <p:txBody>
          <a:bodyPr>
            <a:normAutofit/>
          </a:bodyPr>
          <a:lstStyle/>
          <a:p>
            <a:pPr marL="0" indent="0" algn="ctr">
              <a:buNone/>
            </a:pPr>
            <a:endParaRPr lang="en-US" b="1" dirty="0">
              <a:solidFill>
                <a:srgbClr val="002060"/>
              </a:solidFill>
            </a:endParaRPr>
          </a:p>
          <a:p>
            <a:pPr marL="0" indent="0" algn="ctr">
              <a:buNone/>
            </a:pPr>
            <a:endParaRPr lang="en-US" b="1" dirty="0">
              <a:solidFill>
                <a:srgbClr val="002060"/>
              </a:solidFill>
            </a:endParaRPr>
          </a:p>
          <a:p>
            <a:pPr marL="0" indent="0" algn="ctr">
              <a:buNone/>
            </a:pPr>
            <a:r>
              <a:rPr lang="en-US" sz="3200" b="1" dirty="0">
                <a:solidFill>
                  <a:srgbClr val="002060"/>
                </a:solidFill>
              </a:rPr>
              <a:t>Lease Purchase:</a:t>
            </a:r>
          </a:p>
          <a:p>
            <a:pPr marL="0" indent="0" algn="ctr">
              <a:buNone/>
            </a:pPr>
            <a:r>
              <a:rPr lang="en-US" sz="3200" b="1" dirty="0">
                <a:solidFill>
                  <a:srgbClr val="002060"/>
                </a:solidFill>
              </a:rPr>
              <a:t>Administration Building,</a:t>
            </a:r>
          </a:p>
          <a:p>
            <a:pPr marL="0" indent="0" algn="ctr">
              <a:buNone/>
            </a:pPr>
            <a:r>
              <a:rPr lang="en-US" sz="3200" b="1" dirty="0">
                <a:solidFill>
                  <a:srgbClr val="002060"/>
                </a:solidFill>
              </a:rPr>
              <a:t>Kinkead Building Site</a:t>
            </a:r>
            <a:endParaRPr lang="en-US" sz="3200" b="1" dirty="0">
              <a:solidFill>
                <a:schemeClr val="accent2">
                  <a:lumMod val="75000"/>
                </a:schemeClr>
              </a:solidFill>
            </a:endParaRPr>
          </a:p>
          <a:p>
            <a:pPr marL="274320" lvl="1" indent="0">
              <a:buNone/>
            </a:pPr>
            <a:endParaRPr lang="en-US" sz="1500" b="1" dirty="0"/>
          </a:p>
          <a:p>
            <a:pPr marL="274320" lvl="1" indent="0">
              <a:buNone/>
            </a:pPr>
            <a:endParaRPr lang="en-US" sz="1500" b="1" dirty="0"/>
          </a:p>
          <a:p>
            <a:pPr lvl="1">
              <a:buFont typeface="Wingdings" panose="05000000000000000000" pitchFamily="2" charset="2"/>
              <a:buChar char="Ø"/>
            </a:pPr>
            <a:endParaRPr lang="en-US" sz="1500" b="1" dirty="0"/>
          </a:p>
          <a:p>
            <a:pPr lvl="1">
              <a:buFont typeface="Wingdings" panose="05000000000000000000" pitchFamily="2" charset="2"/>
              <a:buChar char="Ø"/>
            </a:pPr>
            <a:endParaRPr lang="en-US" sz="1500" b="1" dirty="0"/>
          </a:p>
          <a:p>
            <a:endParaRPr lang="en-US" dirty="0"/>
          </a:p>
        </p:txBody>
      </p:sp>
      <p:sp>
        <p:nvSpPr>
          <p:cNvPr id="6" name="Slide Number Placeholder 5"/>
          <p:cNvSpPr>
            <a:spLocks noGrp="1"/>
          </p:cNvSpPr>
          <p:nvPr>
            <p:ph type="sldNum" sz="quarter" idx="12"/>
          </p:nvPr>
        </p:nvSpPr>
        <p:spPr/>
        <p:txBody>
          <a:bodyPr/>
          <a:lstStyle/>
          <a:p>
            <a:fld id="{D79CCDD5-C9AA-4D44-8B22-57D42E1A48A4}" type="slidenum">
              <a:rPr lang="en-US" smtClean="0"/>
              <a:t>10</a:t>
            </a:fld>
            <a:endParaRPr lang="en-US" dirty="0"/>
          </a:p>
        </p:txBody>
      </p:sp>
    </p:spTree>
    <p:extLst>
      <p:ext uri="{BB962C8B-B14F-4D97-AF65-F5344CB8AC3E}">
        <p14:creationId xmlns:p14="http://schemas.microsoft.com/office/powerpoint/2010/main" val="562465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500" b="1" dirty="0">
                <a:solidFill>
                  <a:schemeClr val="accent2">
                    <a:lumMod val="75000"/>
                  </a:schemeClr>
                </a:solidFill>
              </a:rPr>
              <a:t>Administration Building- Existing Aerial</a:t>
            </a:r>
          </a:p>
        </p:txBody>
      </p:sp>
      <p:sp>
        <p:nvSpPr>
          <p:cNvPr id="6" name="Slide Number Placeholder 5"/>
          <p:cNvSpPr>
            <a:spLocks noGrp="1"/>
          </p:cNvSpPr>
          <p:nvPr>
            <p:ph type="sldNum" sz="quarter" idx="12"/>
          </p:nvPr>
        </p:nvSpPr>
        <p:spPr/>
        <p:txBody>
          <a:bodyPr/>
          <a:lstStyle/>
          <a:p>
            <a:fld id="{D79CCDD5-C9AA-4D44-8B22-57D42E1A48A4}" type="slidenum">
              <a:rPr lang="en-US" smtClean="0"/>
              <a:t>11</a:t>
            </a:fld>
            <a:endParaRPr lang="en-US" dirty="0"/>
          </a:p>
        </p:txBody>
      </p:sp>
      <p:pic>
        <p:nvPicPr>
          <p:cNvPr id="7" name="Picture 6">
            <a:extLst>
              <a:ext uri="{FF2B5EF4-FFF2-40B4-BE49-F238E27FC236}">
                <a16:creationId xmlns:a16="http://schemas.microsoft.com/office/drawing/2014/main" id="{44EB083F-0F80-4C60-A3C5-B280F25F0445}"/>
              </a:ext>
            </a:extLst>
          </p:cNvPr>
          <p:cNvPicPr>
            <a:picLocks noChangeAspect="1"/>
          </p:cNvPicPr>
          <p:nvPr/>
        </p:nvPicPr>
        <p:blipFill rotWithShape="1">
          <a:blip r:embed="rId3">
            <a:extLst>
              <a:ext uri="{28A0092B-C50C-407E-A947-70E740481C1C}">
                <a14:useLocalDpi xmlns:a14="http://schemas.microsoft.com/office/drawing/2010/main" val="0"/>
              </a:ext>
            </a:extLst>
          </a:blip>
          <a:srcRect l="15000" t="22724" r="31667" b="22449"/>
          <a:stretch/>
        </p:blipFill>
        <p:spPr>
          <a:xfrm>
            <a:off x="1465707" y="1910289"/>
            <a:ext cx="5488097" cy="3921339"/>
          </a:xfrm>
          <a:prstGeom prst="rect">
            <a:avLst/>
          </a:prstGeom>
        </p:spPr>
      </p:pic>
      <p:sp>
        <p:nvSpPr>
          <p:cNvPr id="9" name="TextBox 8">
            <a:extLst>
              <a:ext uri="{FF2B5EF4-FFF2-40B4-BE49-F238E27FC236}">
                <a16:creationId xmlns:a16="http://schemas.microsoft.com/office/drawing/2014/main" id="{3EE87B99-D773-425F-8B95-4EBE65E2B79B}"/>
              </a:ext>
            </a:extLst>
          </p:cNvPr>
          <p:cNvSpPr txBox="1"/>
          <p:nvPr/>
        </p:nvSpPr>
        <p:spPr>
          <a:xfrm>
            <a:off x="317598" y="2445292"/>
            <a:ext cx="1198450" cy="584775"/>
          </a:xfrm>
          <a:prstGeom prst="rect">
            <a:avLst/>
          </a:prstGeom>
          <a:noFill/>
        </p:spPr>
        <p:txBody>
          <a:bodyPr wrap="square" rtlCol="0">
            <a:spAutoFit/>
          </a:bodyPr>
          <a:lstStyle/>
          <a:p>
            <a:r>
              <a:rPr lang="en-US" sz="1600" b="1" dirty="0"/>
              <a:t>Capitol Building</a:t>
            </a:r>
          </a:p>
        </p:txBody>
      </p:sp>
      <p:sp>
        <p:nvSpPr>
          <p:cNvPr id="10" name="Line 7">
            <a:extLst>
              <a:ext uri="{FF2B5EF4-FFF2-40B4-BE49-F238E27FC236}">
                <a16:creationId xmlns:a16="http://schemas.microsoft.com/office/drawing/2014/main" id="{E393D1A7-06E5-4E65-9961-EA7EE53E17B7}"/>
              </a:ext>
            </a:extLst>
          </p:cNvPr>
          <p:cNvSpPr>
            <a:spLocks noChangeShapeType="1"/>
          </p:cNvSpPr>
          <p:nvPr/>
        </p:nvSpPr>
        <p:spPr bwMode="auto">
          <a:xfrm flipH="1">
            <a:off x="5122458" y="2883008"/>
            <a:ext cx="2135365" cy="319018"/>
          </a:xfrm>
          <a:prstGeom prst="line">
            <a:avLst/>
          </a:prstGeom>
          <a:noFill/>
          <a:ln w="9525">
            <a:solidFill>
              <a:srgbClr val="FF0000"/>
            </a:solidFill>
            <a:round/>
            <a:headEnd/>
            <a:tailEnd type="triangle" w="med" len="med"/>
          </a:ln>
          <a:effectLst/>
        </p:spPr>
        <p:txBody>
          <a:bodyPr/>
          <a:lstStyle/>
          <a:p>
            <a:endParaRPr lang="en-US" sz="2800" dirty="0"/>
          </a:p>
        </p:txBody>
      </p:sp>
      <p:sp>
        <p:nvSpPr>
          <p:cNvPr id="11" name="Line 7">
            <a:extLst>
              <a:ext uri="{FF2B5EF4-FFF2-40B4-BE49-F238E27FC236}">
                <a16:creationId xmlns:a16="http://schemas.microsoft.com/office/drawing/2014/main" id="{B15FC264-2769-4407-9A39-536ED04D8CBB}"/>
              </a:ext>
            </a:extLst>
          </p:cNvPr>
          <p:cNvSpPr>
            <a:spLocks noChangeShapeType="1"/>
          </p:cNvSpPr>
          <p:nvPr/>
        </p:nvSpPr>
        <p:spPr bwMode="auto">
          <a:xfrm flipV="1">
            <a:off x="1287447" y="2849544"/>
            <a:ext cx="1030401" cy="26242"/>
          </a:xfrm>
          <a:prstGeom prst="line">
            <a:avLst/>
          </a:prstGeom>
          <a:noFill/>
          <a:ln w="9525">
            <a:solidFill>
              <a:srgbClr val="FF0000"/>
            </a:solidFill>
            <a:round/>
            <a:headEnd/>
            <a:tailEnd type="triangle" w="med" len="med"/>
          </a:ln>
          <a:effectLst/>
        </p:spPr>
        <p:txBody>
          <a:bodyPr/>
          <a:lstStyle/>
          <a:p>
            <a:endParaRPr lang="en-US" sz="2800" dirty="0"/>
          </a:p>
        </p:txBody>
      </p:sp>
      <p:sp>
        <p:nvSpPr>
          <p:cNvPr id="12" name="Isosceles Triangle 11">
            <a:extLst>
              <a:ext uri="{FF2B5EF4-FFF2-40B4-BE49-F238E27FC236}">
                <a16:creationId xmlns:a16="http://schemas.microsoft.com/office/drawing/2014/main" id="{A79F3CB4-EADD-4BC9-B41D-8F9F9B1D3D64}"/>
              </a:ext>
            </a:extLst>
          </p:cNvPr>
          <p:cNvSpPr/>
          <p:nvPr/>
        </p:nvSpPr>
        <p:spPr>
          <a:xfrm>
            <a:off x="8459862" y="5799305"/>
            <a:ext cx="381000" cy="22860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Line 7">
            <a:extLst>
              <a:ext uri="{FF2B5EF4-FFF2-40B4-BE49-F238E27FC236}">
                <a16:creationId xmlns:a16="http://schemas.microsoft.com/office/drawing/2014/main" id="{5684807E-3F13-4656-9013-0997D2D4CFB9}"/>
              </a:ext>
            </a:extLst>
          </p:cNvPr>
          <p:cNvSpPr>
            <a:spLocks noChangeShapeType="1"/>
          </p:cNvSpPr>
          <p:nvPr/>
        </p:nvSpPr>
        <p:spPr bwMode="auto">
          <a:xfrm flipV="1">
            <a:off x="1195090" y="4924565"/>
            <a:ext cx="1206784" cy="26242"/>
          </a:xfrm>
          <a:prstGeom prst="line">
            <a:avLst/>
          </a:prstGeom>
          <a:noFill/>
          <a:ln w="9525">
            <a:solidFill>
              <a:srgbClr val="FF0000"/>
            </a:solidFill>
            <a:round/>
            <a:headEnd/>
            <a:tailEnd type="triangle" w="med" len="med"/>
          </a:ln>
          <a:effectLst/>
        </p:spPr>
        <p:txBody>
          <a:bodyPr/>
          <a:lstStyle/>
          <a:p>
            <a:endParaRPr lang="en-US" sz="2800" dirty="0"/>
          </a:p>
        </p:txBody>
      </p:sp>
      <p:sp>
        <p:nvSpPr>
          <p:cNvPr id="14" name="TextBox 13">
            <a:extLst>
              <a:ext uri="{FF2B5EF4-FFF2-40B4-BE49-F238E27FC236}">
                <a16:creationId xmlns:a16="http://schemas.microsoft.com/office/drawing/2014/main" id="{D406A7A3-CB23-4331-8E25-AE391E484032}"/>
              </a:ext>
            </a:extLst>
          </p:cNvPr>
          <p:cNvSpPr txBox="1"/>
          <p:nvPr/>
        </p:nvSpPr>
        <p:spPr>
          <a:xfrm>
            <a:off x="305671" y="3338761"/>
            <a:ext cx="1198451" cy="830997"/>
          </a:xfrm>
          <a:prstGeom prst="rect">
            <a:avLst/>
          </a:prstGeom>
          <a:noFill/>
        </p:spPr>
        <p:txBody>
          <a:bodyPr wrap="square" rtlCol="0">
            <a:spAutoFit/>
          </a:bodyPr>
          <a:lstStyle/>
          <a:p>
            <a:r>
              <a:rPr lang="en-US" sz="1600" b="1" dirty="0"/>
              <a:t>NV State Supreme Court</a:t>
            </a:r>
          </a:p>
        </p:txBody>
      </p:sp>
      <p:sp>
        <p:nvSpPr>
          <p:cNvPr id="15" name="Line 7">
            <a:extLst>
              <a:ext uri="{FF2B5EF4-FFF2-40B4-BE49-F238E27FC236}">
                <a16:creationId xmlns:a16="http://schemas.microsoft.com/office/drawing/2014/main" id="{12654CE7-AF01-44D8-9B9A-A95E1E3FD10C}"/>
              </a:ext>
            </a:extLst>
          </p:cNvPr>
          <p:cNvSpPr>
            <a:spLocks noChangeShapeType="1"/>
          </p:cNvSpPr>
          <p:nvPr/>
        </p:nvSpPr>
        <p:spPr bwMode="auto">
          <a:xfrm>
            <a:off x="1022447" y="3996096"/>
            <a:ext cx="2209800" cy="26242"/>
          </a:xfrm>
          <a:prstGeom prst="line">
            <a:avLst/>
          </a:prstGeom>
          <a:noFill/>
          <a:ln w="9525">
            <a:solidFill>
              <a:srgbClr val="FF0000"/>
            </a:solidFill>
            <a:round/>
            <a:headEnd/>
            <a:tailEnd type="triangle" w="med" len="med"/>
          </a:ln>
          <a:effectLst/>
        </p:spPr>
        <p:txBody>
          <a:bodyPr/>
          <a:lstStyle/>
          <a:p>
            <a:endParaRPr lang="en-US" sz="2800" dirty="0"/>
          </a:p>
        </p:txBody>
      </p:sp>
      <p:sp>
        <p:nvSpPr>
          <p:cNvPr id="16" name="TextBox 15">
            <a:extLst>
              <a:ext uri="{FF2B5EF4-FFF2-40B4-BE49-F238E27FC236}">
                <a16:creationId xmlns:a16="http://schemas.microsoft.com/office/drawing/2014/main" id="{6121D96A-89D6-41CA-B341-35872AE9AD51}"/>
              </a:ext>
            </a:extLst>
          </p:cNvPr>
          <p:cNvSpPr txBox="1"/>
          <p:nvPr/>
        </p:nvSpPr>
        <p:spPr>
          <a:xfrm>
            <a:off x="310399" y="1813655"/>
            <a:ext cx="1198451" cy="584775"/>
          </a:xfrm>
          <a:prstGeom prst="rect">
            <a:avLst/>
          </a:prstGeom>
          <a:noFill/>
        </p:spPr>
        <p:txBody>
          <a:bodyPr wrap="square" rtlCol="0">
            <a:spAutoFit/>
          </a:bodyPr>
          <a:lstStyle/>
          <a:p>
            <a:r>
              <a:rPr lang="en-US" sz="1600" b="1" dirty="0"/>
              <a:t>Blasdel Building</a:t>
            </a:r>
          </a:p>
        </p:txBody>
      </p:sp>
      <p:sp>
        <p:nvSpPr>
          <p:cNvPr id="17" name="Line 7">
            <a:extLst>
              <a:ext uri="{FF2B5EF4-FFF2-40B4-BE49-F238E27FC236}">
                <a16:creationId xmlns:a16="http://schemas.microsoft.com/office/drawing/2014/main" id="{FD2D99FF-23B2-4E52-8700-0D288195E634}"/>
              </a:ext>
            </a:extLst>
          </p:cNvPr>
          <p:cNvSpPr>
            <a:spLocks noChangeShapeType="1"/>
          </p:cNvSpPr>
          <p:nvPr/>
        </p:nvSpPr>
        <p:spPr bwMode="auto">
          <a:xfrm>
            <a:off x="1285388" y="2258197"/>
            <a:ext cx="1489659" cy="53753"/>
          </a:xfrm>
          <a:prstGeom prst="line">
            <a:avLst/>
          </a:prstGeom>
          <a:noFill/>
          <a:ln w="9525">
            <a:solidFill>
              <a:srgbClr val="FF0000"/>
            </a:solidFill>
            <a:round/>
            <a:headEnd/>
            <a:tailEnd type="triangle" w="med" len="med"/>
          </a:ln>
          <a:effectLst/>
        </p:spPr>
        <p:txBody>
          <a:bodyPr/>
          <a:lstStyle/>
          <a:p>
            <a:endParaRPr lang="en-US" sz="2800" dirty="0"/>
          </a:p>
        </p:txBody>
      </p:sp>
      <p:sp>
        <p:nvSpPr>
          <p:cNvPr id="18" name="TextBox 17">
            <a:extLst>
              <a:ext uri="{FF2B5EF4-FFF2-40B4-BE49-F238E27FC236}">
                <a16:creationId xmlns:a16="http://schemas.microsoft.com/office/drawing/2014/main" id="{5D9AAE3A-56A3-4B41-9D73-9226D30CA509}"/>
              </a:ext>
            </a:extLst>
          </p:cNvPr>
          <p:cNvSpPr txBox="1"/>
          <p:nvPr/>
        </p:nvSpPr>
        <p:spPr>
          <a:xfrm>
            <a:off x="317598" y="1317866"/>
            <a:ext cx="1867065" cy="584775"/>
          </a:xfrm>
          <a:prstGeom prst="rect">
            <a:avLst/>
          </a:prstGeom>
          <a:noFill/>
        </p:spPr>
        <p:txBody>
          <a:bodyPr wrap="square" rtlCol="0">
            <a:spAutoFit/>
          </a:bodyPr>
          <a:lstStyle/>
          <a:p>
            <a:r>
              <a:rPr lang="en-US" sz="1600" b="1" dirty="0"/>
              <a:t>NV State Library and Archives</a:t>
            </a:r>
          </a:p>
        </p:txBody>
      </p:sp>
      <p:sp>
        <p:nvSpPr>
          <p:cNvPr id="19" name="Line 7">
            <a:extLst>
              <a:ext uri="{FF2B5EF4-FFF2-40B4-BE49-F238E27FC236}">
                <a16:creationId xmlns:a16="http://schemas.microsoft.com/office/drawing/2014/main" id="{63618C7C-7FC8-4076-8E0F-B3DFC31ACEEC}"/>
              </a:ext>
            </a:extLst>
          </p:cNvPr>
          <p:cNvSpPr>
            <a:spLocks noChangeShapeType="1"/>
          </p:cNvSpPr>
          <p:nvPr/>
        </p:nvSpPr>
        <p:spPr bwMode="auto">
          <a:xfrm>
            <a:off x="1731410" y="1729234"/>
            <a:ext cx="1693901" cy="502770"/>
          </a:xfrm>
          <a:prstGeom prst="line">
            <a:avLst/>
          </a:prstGeom>
          <a:noFill/>
          <a:ln w="9525">
            <a:solidFill>
              <a:srgbClr val="FF0000"/>
            </a:solidFill>
            <a:round/>
            <a:headEnd/>
            <a:tailEnd type="triangle" w="med" len="med"/>
          </a:ln>
          <a:effectLst/>
        </p:spPr>
        <p:txBody>
          <a:bodyPr/>
          <a:lstStyle/>
          <a:p>
            <a:endParaRPr lang="en-US" sz="2800" dirty="0"/>
          </a:p>
        </p:txBody>
      </p:sp>
      <p:sp>
        <p:nvSpPr>
          <p:cNvPr id="20" name="TextBox 19">
            <a:extLst>
              <a:ext uri="{FF2B5EF4-FFF2-40B4-BE49-F238E27FC236}">
                <a16:creationId xmlns:a16="http://schemas.microsoft.com/office/drawing/2014/main" id="{13013EE5-1AC6-4115-953F-F6A1FA92838E}"/>
              </a:ext>
            </a:extLst>
          </p:cNvPr>
          <p:cNvSpPr txBox="1"/>
          <p:nvPr/>
        </p:nvSpPr>
        <p:spPr>
          <a:xfrm>
            <a:off x="7219185" y="1690460"/>
            <a:ext cx="1198451" cy="584775"/>
          </a:xfrm>
          <a:prstGeom prst="rect">
            <a:avLst/>
          </a:prstGeom>
          <a:noFill/>
        </p:spPr>
        <p:txBody>
          <a:bodyPr wrap="square" rtlCol="0">
            <a:spAutoFit/>
          </a:bodyPr>
          <a:lstStyle/>
          <a:p>
            <a:r>
              <a:rPr lang="en-US" sz="1600" b="1" dirty="0"/>
              <a:t>EICON Building</a:t>
            </a:r>
          </a:p>
        </p:txBody>
      </p:sp>
      <p:sp>
        <p:nvSpPr>
          <p:cNvPr id="21" name="Line 7">
            <a:extLst>
              <a:ext uri="{FF2B5EF4-FFF2-40B4-BE49-F238E27FC236}">
                <a16:creationId xmlns:a16="http://schemas.microsoft.com/office/drawing/2014/main" id="{47E61212-F99E-4B79-BD28-75A02DF8F817}"/>
              </a:ext>
            </a:extLst>
          </p:cNvPr>
          <p:cNvSpPr>
            <a:spLocks noChangeShapeType="1"/>
          </p:cNvSpPr>
          <p:nvPr/>
        </p:nvSpPr>
        <p:spPr bwMode="auto">
          <a:xfrm flipH="1">
            <a:off x="5191583" y="1881482"/>
            <a:ext cx="2049648" cy="410995"/>
          </a:xfrm>
          <a:prstGeom prst="line">
            <a:avLst/>
          </a:prstGeom>
          <a:noFill/>
          <a:ln w="9525">
            <a:solidFill>
              <a:srgbClr val="FF0000"/>
            </a:solidFill>
            <a:round/>
            <a:headEnd/>
            <a:tailEnd type="triangle" w="med" len="med"/>
          </a:ln>
          <a:effectLst/>
        </p:spPr>
        <p:txBody>
          <a:bodyPr/>
          <a:lstStyle/>
          <a:p>
            <a:endParaRPr lang="en-US" sz="2800" dirty="0"/>
          </a:p>
        </p:txBody>
      </p:sp>
      <p:sp>
        <p:nvSpPr>
          <p:cNvPr id="22" name="TextBox 21">
            <a:extLst>
              <a:ext uri="{FF2B5EF4-FFF2-40B4-BE49-F238E27FC236}">
                <a16:creationId xmlns:a16="http://schemas.microsoft.com/office/drawing/2014/main" id="{1C7803A1-FB81-46C1-A0E7-5C4481E2ED54}"/>
              </a:ext>
            </a:extLst>
          </p:cNvPr>
          <p:cNvSpPr txBox="1"/>
          <p:nvPr/>
        </p:nvSpPr>
        <p:spPr>
          <a:xfrm>
            <a:off x="1670147" y="5884938"/>
            <a:ext cx="2209800" cy="338554"/>
          </a:xfrm>
          <a:prstGeom prst="rect">
            <a:avLst/>
          </a:prstGeom>
          <a:noFill/>
        </p:spPr>
        <p:txBody>
          <a:bodyPr wrap="square" rtlCol="0">
            <a:spAutoFit/>
          </a:bodyPr>
          <a:lstStyle/>
          <a:p>
            <a:r>
              <a:rPr lang="en-US" sz="1600" b="1" dirty="0"/>
              <a:t>State Printing Office</a:t>
            </a:r>
          </a:p>
        </p:txBody>
      </p:sp>
      <p:sp>
        <p:nvSpPr>
          <p:cNvPr id="23" name="Line 7">
            <a:extLst>
              <a:ext uri="{FF2B5EF4-FFF2-40B4-BE49-F238E27FC236}">
                <a16:creationId xmlns:a16="http://schemas.microsoft.com/office/drawing/2014/main" id="{DE1BDE1C-19F0-42EE-926D-7D6DD686DB4D}"/>
              </a:ext>
            </a:extLst>
          </p:cNvPr>
          <p:cNvSpPr>
            <a:spLocks noChangeShapeType="1"/>
          </p:cNvSpPr>
          <p:nvPr/>
        </p:nvSpPr>
        <p:spPr bwMode="auto">
          <a:xfrm flipV="1">
            <a:off x="3765648" y="5440345"/>
            <a:ext cx="381000" cy="663064"/>
          </a:xfrm>
          <a:prstGeom prst="line">
            <a:avLst/>
          </a:prstGeom>
          <a:noFill/>
          <a:ln w="9525">
            <a:solidFill>
              <a:srgbClr val="FF0000"/>
            </a:solidFill>
            <a:round/>
            <a:headEnd/>
            <a:tailEnd type="triangle" w="med" len="med"/>
          </a:ln>
          <a:effectLst/>
        </p:spPr>
        <p:txBody>
          <a:bodyPr/>
          <a:lstStyle/>
          <a:p>
            <a:endParaRPr lang="en-US" sz="2800" dirty="0"/>
          </a:p>
        </p:txBody>
      </p:sp>
      <p:sp>
        <p:nvSpPr>
          <p:cNvPr id="24" name="TextBox 23">
            <a:extLst>
              <a:ext uri="{FF2B5EF4-FFF2-40B4-BE49-F238E27FC236}">
                <a16:creationId xmlns:a16="http://schemas.microsoft.com/office/drawing/2014/main" id="{2811C811-BFA0-4E3F-BECD-7B771B2B210C}"/>
              </a:ext>
            </a:extLst>
          </p:cNvPr>
          <p:cNvSpPr txBox="1"/>
          <p:nvPr/>
        </p:nvSpPr>
        <p:spPr>
          <a:xfrm>
            <a:off x="5630608" y="5771877"/>
            <a:ext cx="1447800" cy="584775"/>
          </a:xfrm>
          <a:prstGeom prst="rect">
            <a:avLst/>
          </a:prstGeom>
          <a:noFill/>
        </p:spPr>
        <p:txBody>
          <a:bodyPr wrap="square" rtlCol="0">
            <a:spAutoFit/>
          </a:bodyPr>
          <a:lstStyle/>
          <a:p>
            <a:r>
              <a:rPr lang="en-US" sz="1600" b="1" dirty="0"/>
              <a:t>Department of Education</a:t>
            </a:r>
          </a:p>
        </p:txBody>
      </p:sp>
      <p:sp>
        <p:nvSpPr>
          <p:cNvPr id="25" name="Line 7">
            <a:extLst>
              <a:ext uri="{FF2B5EF4-FFF2-40B4-BE49-F238E27FC236}">
                <a16:creationId xmlns:a16="http://schemas.microsoft.com/office/drawing/2014/main" id="{F2C2EE3F-75F3-41A3-81D5-66822DE90418}"/>
              </a:ext>
            </a:extLst>
          </p:cNvPr>
          <p:cNvSpPr>
            <a:spLocks noChangeShapeType="1"/>
          </p:cNvSpPr>
          <p:nvPr/>
        </p:nvSpPr>
        <p:spPr bwMode="auto">
          <a:xfrm flipH="1" flipV="1">
            <a:off x="5028056" y="5384617"/>
            <a:ext cx="627804" cy="595334"/>
          </a:xfrm>
          <a:prstGeom prst="line">
            <a:avLst/>
          </a:prstGeom>
          <a:noFill/>
          <a:ln w="9525">
            <a:solidFill>
              <a:srgbClr val="FF0000"/>
            </a:solidFill>
            <a:round/>
            <a:headEnd/>
            <a:tailEnd type="triangle" w="med" len="med"/>
          </a:ln>
          <a:effectLst/>
        </p:spPr>
        <p:txBody>
          <a:bodyPr/>
          <a:lstStyle/>
          <a:p>
            <a:endParaRPr lang="en-US" sz="2800" dirty="0"/>
          </a:p>
        </p:txBody>
      </p:sp>
      <p:sp>
        <p:nvSpPr>
          <p:cNvPr id="26" name="TextBox 25">
            <a:extLst>
              <a:ext uri="{FF2B5EF4-FFF2-40B4-BE49-F238E27FC236}">
                <a16:creationId xmlns:a16="http://schemas.microsoft.com/office/drawing/2014/main" id="{81FA83ED-7ACD-4EF1-B2D8-0091880B9CFB}"/>
              </a:ext>
            </a:extLst>
          </p:cNvPr>
          <p:cNvSpPr txBox="1"/>
          <p:nvPr/>
        </p:nvSpPr>
        <p:spPr>
          <a:xfrm>
            <a:off x="7253311" y="5720927"/>
            <a:ext cx="1198451" cy="338554"/>
          </a:xfrm>
          <a:prstGeom prst="rect">
            <a:avLst/>
          </a:prstGeom>
          <a:noFill/>
        </p:spPr>
        <p:txBody>
          <a:bodyPr wrap="square" rtlCol="0">
            <a:spAutoFit/>
          </a:bodyPr>
          <a:lstStyle/>
          <a:p>
            <a:r>
              <a:rPr lang="en-US" sz="1600" b="1" dirty="0"/>
              <a:t>State Mail</a:t>
            </a:r>
          </a:p>
        </p:txBody>
      </p:sp>
      <p:sp>
        <p:nvSpPr>
          <p:cNvPr id="27" name="Line 7">
            <a:extLst>
              <a:ext uri="{FF2B5EF4-FFF2-40B4-BE49-F238E27FC236}">
                <a16:creationId xmlns:a16="http://schemas.microsoft.com/office/drawing/2014/main" id="{62CF8A0B-C3E3-478D-A206-C6D219179044}"/>
              </a:ext>
            </a:extLst>
          </p:cNvPr>
          <p:cNvSpPr>
            <a:spLocks noChangeShapeType="1"/>
          </p:cNvSpPr>
          <p:nvPr/>
        </p:nvSpPr>
        <p:spPr bwMode="auto">
          <a:xfrm flipH="1" flipV="1">
            <a:off x="6280247" y="5384618"/>
            <a:ext cx="988654" cy="500320"/>
          </a:xfrm>
          <a:prstGeom prst="line">
            <a:avLst/>
          </a:prstGeom>
          <a:noFill/>
          <a:ln w="9525">
            <a:solidFill>
              <a:srgbClr val="FF0000"/>
            </a:solidFill>
            <a:round/>
            <a:headEnd/>
            <a:tailEnd type="triangle" w="med" len="med"/>
          </a:ln>
          <a:effectLst/>
        </p:spPr>
        <p:txBody>
          <a:bodyPr/>
          <a:lstStyle/>
          <a:p>
            <a:endParaRPr lang="en-US" sz="2800" dirty="0"/>
          </a:p>
        </p:txBody>
      </p:sp>
      <p:sp>
        <p:nvSpPr>
          <p:cNvPr id="28" name="TextBox 27">
            <a:extLst>
              <a:ext uri="{FF2B5EF4-FFF2-40B4-BE49-F238E27FC236}">
                <a16:creationId xmlns:a16="http://schemas.microsoft.com/office/drawing/2014/main" id="{1BF931B0-71B3-483E-91D1-766A5274E3EF}"/>
              </a:ext>
            </a:extLst>
          </p:cNvPr>
          <p:cNvSpPr txBox="1"/>
          <p:nvPr/>
        </p:nvSpPr>
        <p:spPr>
          <a:xfrm>
            <a:off x="7257824" y="4700840"/>
            <a:ext cx="1702575" cy="1077218"/>
          </a:xfrm>
          <a:prstGeom prst="rect">
            <a:avLst/>
          </a:prstGeom>
          <a:noFill/>
        </p:spPr>
        <p:txBody>
          <a:bodyPr wrap="square" rtlCol="0">
            <a:spAutoFit/>
          </a:bodyPr>
          <a:lstStyle/>
          <a:p>
            <a:r>
              <a:rPr lang="en-US" sz="1600" b="1" dirty="0"/>
              <a:t>Enterprise Information Technology Services</a:t>
            </a:r>
          </a:p>
        </p:txBody>
      </p:sp>
      <p:sp>
        <p:nvSpPr>
          <p:cNvPr id="29" name="Line 7">
            <a:extLst>
              <a:ext uri="{FF2B5EF4-FFF2-40B4-BE49-F238E27FC236}">
                <a16:creationId xmlns:a16="http://schemas.microsoft.com/office/drawing/2014/main" id="{6F3534FF-93E7-465F-B658-DEED6CF55C73}"/>
              </a:ext>
            </a:extLst>
          </p:cNvPr>
          <p:cNvSpPr>
            <a:spLocks noChangeShapeType="1"/>
          </p:cNvSpPr>
          <p:nvPr/>
        </p:nvSpPr>
        <p:spPr bwMode="auto">
          <a:xfrm flipH="1" flipV="1">
            <a:off x="5365846" y="4560265"/>
            <a:ext cx="1903054" cy="310278"/>
          </a:xfrm>
          <a:prstGeom prst="line">
            <a:avLst/>
          </a:prstGeom>
          <a:noFill/>
          <a:ln w="9525">
            <a:solidFill>
              <a:srgbClr val="FF0000"/>
            </a:solidFill>
            <a:round/>
            <a:headEnd/>
            <a:tailEnd type="triangle" w="med" len="med"/>
          </a:ln>
          <a:effectLst/>
        </p:spPr>
        <p:txBody>
          <a:bodyPr/>
          <a:lstStyle/>
          <a:p>
            <a:endParaRPr lang="en-US" sz="2800" dirty="0"/>
          </a:p>
        </p:txBody>
      </p:sp>
      <p:sp>
        <p:nvSpPr>
          <p:cNvPr id="30" name="TextBox 29">
            <a:extLst>
              <a:ext uri="{FF2B5EF4-FFF2-40B4-BE49-F238E27FC236}">
                <a16:creationId xmlns:a16="http://schemas.microsoft.com/office/drawing/2014/main" id="{07EABE48-3791-4BCE-BE12-B1299C0E3C4B}"/>
              </a:ext>
            </a:extLst>
          </p:cNvPr>
          <p:cNvSpPr txBox="1"/>
          <p:nvPr/>
        </p:nvSpPr>
        <p:spPr>
          <a:xfrm>
            <a:off x="7253311" y="3960490"/>
            <a:ext cx="1553728" cy="830997"/>
          </a:xfrm>
          <a:prstGeom prst="rect">
            <a:avLst/>
          </a:prstGeom>
          <a:noFill/>
        </p:spPr>
        <p:txBody>
          <a:bodyPr wrap="square" rtlCol="0">
            <a:spAutoFit/>
          </a:bodyPr>
          <a:lstStyle/>
          <a:p>
            <a:r>
              <a:rPr lang="en-US" sz="1600" b="1" dirty="0"/>
              <a:t>Employment, Training and Rehabilitation</a:t>
            </a:r>
          </a:p>
        </p:txBody>
      </p:sp>
      <p:sp>
        <p:nvSpPr>
          <p:cNvPr id="31" name="Line 7">
            <a:extLst>
              <a:ext uri="{FF2B5EF4-FFF2-40B4-BE49-F238E27FC236}">
                <a16:creationId xmlns:a16="http://schemas.microsoft.com/office/drawing/2014/main" id="{05C2AD36-2637-41EF-90FE-63D46BCD6FCB}"/>
              </a:ext>
            </a:extLst>
          </p:cNvPr>
          <p:cNvSpPr>
            <a:spLocks noChangeShapeType="1"/>
          </p:cNvSpPr>
          <p:nvPr/>
        </p:nvSpPr>
        <p:spPr bwMode="auto">
          <a:xfrm flipH="1" flipV="1">
            <a:off x="5191583" y="3863612"/>
            <a:ext cx="2101962" cy="262172"/>
          </a:xfrm>
          <a:prstGeom prst="line">
            <a:avLst/>
          </a:prstGeom>
          <a:noFill/>
          <a:ln w="9525">
            <a:solidFill>
              <a:srgbClr val="FF0000"/>
            </a:solidFill>
            <a:round/>
            <a:headEnd/>
            <a:tailEnd type="triangle" w="med" len="med"/>
          </a:ln>
          <a:effectLst/>
        </p:spPr>
        <p:txBody>
          <a:bodyPr/>
          <a:lstStyle/>
          <a:p>
            <a:endParaRPr lang="en-US" sz="2800" dirty="0"/>
          </a:p>
        </p:txBody>
      </p:sp>
      <p:sp>
        <p:nvSpPr>
          <p:cNvPr id="32" name="TextBox 31">
            <a:extLst>
              <a:ext uri="{FF2B5EF4-FFF2-40B4-BE49-F238E27FC236}">
                <a16:creationId xmlns:a16="http://schemas.microsoft.com/office/drawing/2014/main" id="{109C75B6-C927-40B4-8782-1754586B9F26}"/>
              </a:ext>
            </a:extLst>
          </p:cNvPr>
          <p:cNvSpPr txBox="1"/>
          <p:nvPr/>
        </p:nvSpPr>
        <p:spPr>
          <a:xfrm>
            <a:off x="7241231" y="2199594"/>
            <a:ext cx="1198451" cy="584775"/>
          </a:xfrm>
          <a:prstGeom prst="rect">
            <a:avLst/>
          </a:prstGeom>
          <a:noFill/>
        </p:spPr>
        <p:txBody>
          <a:bodyPr wrap="square" rtlCol="0">
            <a:spAutoFit/>
          </a:bodyPr>
          <a:lstStyle/>
          <a:p>
            <a:r>
              <a:rPr lang="en-US" sz="1600" b="1" dirty="0"/>
              <a:t>Fleet Services</a:t>
            </a:r>
          </a:p>
        </p:txBody>
      </p:sp>
      <p:sp>
        <p:nvSpPr>
          <p:cNvPr id="33" name="Line 7">
            <a:extLst>
              <a:ext uri="{FF2B5EF4-FFF2-40B4-BE49-F238E27FC236}">
                <a16:creationId xmlns:a16="http://schemas.microsoft.com/office/drawing/2014/main" id="{F4451AF9-FCF0-454A-A4ED-2F89B4B129B4}"/>
              </a:ext>
            </a:extLst>
          </p:cNvPr>
          <p:cNvSpPr>
            <a:spLocks noChangeShapeType="1"/>
          </p:cNvSpPr>
          <p:nvPr/>
        </p:nvSpPr>
        <p:spPr bwMode="auto">
          <a:xfrm flipH="1">
            <a:off x="6381457" y="2357984"/>
            <a:ext cx="869220" cy="48523"/>
          </a:xfrm>
          <a:prstGeom prst="line">
            <a:avLst/>
          </a:prstGeom>
          <a:noFill/>
          <a:ln w="9525">
            <a:solidFill>
              <a:srgbClr val="FF0000"/>
            </a:solidFill>
            <a:round/>
            <a:headEnd/>
            <a:tailEnd type="triangle" w="med" len="med"/>
          </a:ln>
          <a:effectLst/>
        </p:spPr>
        <p:txBody>
          <a:bodyPr/>
          <a:lstStyle/>
          <a:p>
            <a:endParaRPr lang="en-US" sz="2800" dirty="0"/>
          </a:p>
        </p:txBody>
      </p:sp>
      <p:sp>
        <p:nvSpPr>
          <p:cNvPr id="34" name="TextBox 33">
            <a:extLst>
              <a:ext uri="{FF2B5EF4-FFF2-40B4-BE49-F238E27FC236}">
                <a16:creationId xmlns:a16="http://schemas.microsoft.com/office/drawing/2014/main" id="{4AE1E0F5-321F-4E68-B228-76EEE47439C1}"/>
              </a:ext>
            </a:extLst>
          </p:cNvPr>
          <p:cNvSpPr txBox="1"/>
          <p:nvPr/>
        </p:nvSpPr>
        <p:spPr>
          <a:xfrm>
            <a:off x="5391110" y="1331787"/>
            <a:ext cx="1867065" cy="584775"/>
          </a:xfrm>
          <a:prstGeom prst="rect">
            <a:avLst/>
          </a:prstGeom>
          <a:noFill/>
        </p:spPr>
        <p:txBody>
          <a:bodyPr wrap="square" rtlCol="0">
            <a:spAutoFit/>
          </a:bodyPr>
          <a:lstStyle/>
          <a:p>
            <a:r>
              <a:rPr lang="en-US" sz="1600" b="1" dirty="0"/>
              <a:t>Buildings &amp; Grounds Shop</a:t>
            </a:r>
          </a:p>
        </p:txBody>
      </p:sp>
      <p:sp>
        <p:nvSpPr>
          <p:cNvPr id="35" name="Line 7">
            <a:extLst>
              <a:ext uri="{FF2B5EF4-FFF2-40B4-BE49-F238E27FC236}">
                <a16:creationId xmlns:a16="http://schemas.microsoft.com/office/drawing/2014/main" id="{7CD43050-CEA6-4C6E-A3F9-7102BFCC129F}"/>
              </a:ext>
            </a:extLst>
          </p:cNvPr>
          <p:cNvSpPr>
            <a:spLocks noChangeShapeType="1"/>
          </p:cNvSpPr>
          <p:nvPr/>
        </p:nvSpPr>
        <p:spPr bwMode="auto">
          <a:xfrm flipH="1">
            <a:off x="4183704" y="1521468"/>
            <a:ext cx="1238121" cy="1507012"/>
          </a:xfrm>
          <a:prstGeom prst="line">
            <a:avLst/>
          </a:prstGeom>
          <a:noFill/>
          <a:ln w="9525">
            <a:solidFill>
              <a:srgbClr val="FF0000"/>
            </a:solidFill>
            <a:round/>
            <a:headEnd/>
            <a:tailEnd type="triangle" w="med" len="med"/>
          </a:ln>
          <a:effectLst/>
        </p:spPr>
        <p:txBody>
          <a:bodyPr/>
          <a:lstStyle/>
          <a:p>
            <a:endParaRPr lang="en-US" sz="2800" dirty="0"/>
          </a:p>
        </p:txBody>
      </p:sp>
      <p:sp>
        <p:nvSpPr>
          <p:cNvPr id="36" name="TextBox 35">
            <a:extLst>
              <a:ext uri="{FF2B5EF4-FFF2-40B4-BE49-F238E27FC236}">
                <a16:creationId xmlns:a16="http://schemas.microsoft.com/office/drawing/2014/main" id="{5CC5A324-A82F-443C-B244-1C9999619D9A}"/>
              </a:ext>
            </a:extLst>
          </p:cNvPr>
          <p:cNvSpPr txBox="1"/>
          <p:nvPr/>
        </p:nvSpPr>
        <p:spPr>
          <a:xfrm>
            <a:off x="7241231" y="2721934"/>
            <a:ext cx="1826550" cy="1323439"/>
          </a:xfrm>
          <a:prstGeom prst="rect">
            <a:avLst/>
          </a:prstGeom>
          <a:noFill/>
        </p:spPr>
        <p:txBody>
          <a:bodyPr wrap="square" rtlCol="0">
            <a:spAutoFit/>
          </a:bodyPr>
          <a:lstStyle/>
          <a:p>
            <a:r>
              <a:rPr lang="en-US" sz="1600" b="1" dirty="0">
                <a:solidFill>
                  <a:srgbClr val="FF0000"/>
                </a:solidFill>
              </a:rPr>
              <a:t>Former Location of the Kinkead Building (Demolished 2017)</a:t>
            </a:r>
          </a:p>
        </p:txBody>
      </p:sp>
      <p:sp>
        <p:nvSpPr>
          <p:cNvPr id="37" name="Rectangle 36">
            <a:extLst>
              <a:ext uri="{FF2B5EF4-FFF2-40B4-BE49-F238E27FC236}">
                <a16:creationId xmlns:a16="http://schemas.microsoft.com/office/drawing/2014/main" id="{52A272EA-8C50-47D8-90A2-A04F1B2497A6}"/>
              </a:ext>
            </a:extLst>
          </p:cNvPr>
          <p:cNvSpPr/>
          <p:nvPr/>
        </p:nvSpPr>
        <p:spPr>
          <a:xfrm>
            <a:off x="8305781" y="6023163"/>
            <a:ext cx="762000" cy="338554"/>
          </a:xfrm>
          <a:prstGeom prst="rect">
            <a:avLst/>
          </a:prstGeom>
        </p:spPr>
        <p:txBody>
          <a:bodyPr wrap="square">
            <a:spAutoFit/>
          </a:bodyPr>
          <a:lstStyle/>
          <a:p>
            <a:r>
              <a:rPr lang="en-US" sz="1600" b="1" dirty="0">
                <a:solidFill>
                  <a:srgbClr val="FF0000"/>
                </a:solidFill>
              </a:rPr>
              <a:t>North</a:t>
            </a:r>
          </a:p>
        </p:txBody>
      </p:sp>
    </p:spTree>
    <p:extLst>
      <p:ext uri="{BB962C8B-B14F-4D97-AF65-F5344CB8AC3E}">
        <p14:creationId xmlns:p14="http://schemas.microsoft.com/office/powerpoint/2010/main" val="862146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500" b="1" dirty="0">
                <a:solidFill>
                  <a:schemeClr val="accent2">
                    <a:lumMod val="75000"/>
                  </a:schemeClr>
                </a:solidFill>
              </a:rPr>
              <a:t>Administration Building- Proposed Aerial</a:t>
            </a:r>
          </a:p>
        </p:txBody>
      </p:sp>
      <p:sp>
        <p:nvSpPr>
          <p:cNvPr id="6" name="Slide Number Placeholder 5"/>
          <p:cNvSpPr>
            <a:spLocks noGrp="1"/>
          </p:cNvSpPr>
          <p:nvPr>
            <p:ph type="sldNum" sz="quarter" idx="12"/>
          </p:nvPr>
        </p:nvSpPr>
        <p:spPr/>
        <p:txBody>
          <a:bodyPr/>
          <a:lstStyle/>
          <a:p>
            <a:fld id="{D79CCDD5-C9AA-4D44-8B22-57D42E1A48A4}" type="slidenum">
              <a:rPr lang="en-US" smtClean="0"/>
              <a:t>12</a:t>
            </a:fld>
            <a:endParaRPr lang="en-US" dirty="0"/>
          </a:p>
        </p:txBody>
      </p:sp>
      <p:pic>
        <p:nvPicPr>
          <p:cNvPr id="38" name="Picture 37">
            <a:extLst>
              <a:ext uri="{FF2B5EF4-FFF2-40B4-BE49-F238E27FC236}">
                <a16:creationId xmlns:a16="http://schemas.microsoft.com/office/drawing/2014/main" id="{FE06D6AE-F8AD-4429-BB97-31C8951B8800}"/>
              </a:ext>
            </a:extLst>
          </p:cNvPr>
          <p:cNvPicPr>
            <a:picLocks noChangeAspect="1"/>
          </p:cNvPicPr>
          <p:nvPr/>
        </p:nvPicPr>
        <p:blipFill rotWithShape="1">
          <a:blip r:embed="rId3">
            <a:extLst>
              <a:ext uri="{28A0092B-C50C-407E-A947-70E740481C1C}">
                <a14:useLocalDpi xmlns:a14="http://schemas.microsoft.com/office/drawing/2010/main" val="0"/>
              </a:ext>
            </a:extLst>
          </a:blip>
          <a:srcRect l="15000" t="22724" r="31667" b="22449"/>
          <a:stretch/>
        </p:blipFill>
        <p:spPr>
          <a:xfrm>
            <a:off x="1481929" y="1922161"/>
            <a:ext cx="5488097" cy="3921339"/>
          </a:xfrm>
          <a:prstGeom prst="rect">
            <a:avLst/>
          </a:prstGeom>
        </p:spPr>
      </p:pic>
      <p:pic>
        <p:nvPicPr>
          <p:cNvPr id="39" name="Picture 38">
            <a:extLst>
              <a:ext uri="{FF2B5EF4-FFF2-40B4-BE49-F238E27FC236}">
                <a16:creationId xmlns:a16="http://schemas.microsoft.com/office/drawing/2014/main" id="{0F3ECBA1-A53A-4B19-BFEA-6DA5B5E08337}"/>
              </a:ext>
            </a:extLst>
          </p:cNvPr>
          <p:cNvPicPr>
            <a:picLocks noChangeAspect="1"/>
          </p:cNvPicPr>
          <p:nvPr/>
        </p:nvPicPr>
        <p:blipFill rotWithShape="1">
          <a:blip r:embed="rId3">
            <a:extLst>
              <a:ext uri="{28A0092B-C50C-407E-A947-70E740481C1C}">
                <a14:useLocalDpi xmlns:a14="http://schemas.microsoft.com/office/drawing/2010/main" val="0"/>
              </a:ext>
            </a:extLst>
          </a:blip>
          <a:srcRect l="15000" t="22724" r="31667" b="22449"/>
          <a:stretch/>
        </p:blipFill>
        <p:spPr>
          <a:xfrm>
            <a:off x="1532270" y="1910289"/>
            <a:ext cx="5488097" cy="3921339"/>
          </a:xfrm>
          <a:prstGeom prst="rect">
            <a:avLst/>
          </a:prstGeom>
        </p:spPr>
      </p:pic>
      <p:sp>
        <p:nvSpPr>
          <p:cNvPr id="40" name="TextBox 39">
            <a:extLst>
              <a:ext uri="{FF2B5EF4-FFF2-40B4-BE49-F238E27FC236}">
                <a16:creationId xmlns:a16="http://schemas.microsoft.com/office/drawing/2014/main" id="{364FA0A6-0B8B-42A3-A475-9C4E87C53DA2}"/>
              </a:ext>
            </a:extLst>
          </p:cNvPr>
          <p:cNvSpPr txBox="1"/>
          <p:nvPr/>
        </p:nvSpPr>
        <p:spPr>
          <a:xfrm>
            <a:off x="333820" y="2457164"/>
            <a:ext cx="1198450" cy="584775"/>
          </a:xfrm>
          <a:prstGeom prst="rect">
            <a:avLst/>
          </a:prstGeom>
          <a:noFill/>
        </p:spPr>
        <p:txBody>
          <a:bodyPr wrap="square" rtlCol="0">
            <a:spAutoFit/>
          </a:bodyPr>
          <a:lstStyle/>
          <a:p>
            <a:r>
              <a:rPr lang="en-US" sz="1600" b="1" dirty="0"/>
              <a:t>Capitol Building</a:t>
            </a:r>
          </a:p>
        </p:txBody>
      </p:sp>
      <p:sp>
        <p:nvSpPr>
          <p:cNvPr id="41" name="Line 7">
            <a:extLst>
              <a:ext uri="{FF2B5EF4-FFF2-40B4-BE49-F238E27FC236}">
                <a16:creationId xmlns:a16="http://schemas.microsoft.com/office/drawing/2014/main" id="{58C2BE3E-319A-4894-930C-1CBB23633AB6}"/>
              </a:ext>
            </a:extLst>
          </p:cNvPr>
          <p:cNvSpPr>
            <a:spLocks noChangeShapeType="1"/>
          </p:cNvSpPr>
          <p:nvPr/>
        </p:nvSpPr>
        <p:spPr bwMode="auto">
          <a:xfrm flipV="1">
            <a:off x="1303669" y="2861416"/>
            <a:ext cx="1030401" cy="26242"/>
          </a:xfrm>
          <a:prstGeom prst="line">
            <a:avLst/>
          </a:prstGeom>
          <a:noFill/>
          <a:ln w="9525">
            <a:solidFill>
              <a:srgbClr val="FF0000"/>
            </a:solidFill>
            <a:round/>
            <a:headEnd/>
            <a:tailEnd type="triangle" w="med" len="med"/>
          </a:ln>
          <a:effectLst/>
        </p:spPr>
        <p:txBody>
          <a:bodyPr/>
          <a:lstStyle/>
          <a:p>
            <a:endParaRPr lang="en-US" sz="2800" dirty="0"/>
          </a:p>
        </p:txBody>
      </p:sp>
      <p:sp>
        <p:nvSpPr>
          <p:cNvPr id="42" name="Isosceles Triangle 41">
            <a:extLst>
              <a:ext uri="{FF2B5EF4-FFF2-40B4-BE49-F238E27FC236}">
                <a16:creationId xmlns:a16="http://schemas.microsoft.com/office/drawing/2014/main" id="{BB786D2C-E24D-4F5C-85CF-53337FDC09BB}"/>
              </a:ext>
            </a:extLst>
          </p:cNvPr>
          <p:cNvSpPr/>
          <p:nvPr/>
        </p:nvSpPr>
        <p:spPr>
          <a:xfrm>
            <a:off x="8476084" y="5811177"/>
            <a:ext cx="381000" cy="22860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3" name="Rectangle 42">
            <a:extLst>
              <a:ext uri="{FF2B5EF4-FFF2-40B4-BE49-F238E27FC236}">
                <a16:creationId xmlns:a16="http://schemas.microsoft.com/office/drawing/2014/main" id="{69674C98-1160-4BA1-BA87-407E45A97884}"/>
              </a:ext>
            </a:extLst>
          </p:cNvPr>
          <p:cNvSpPr/>
          <p:nvPr/>
        </p:nvSpPr>
        <p:spPr>
          <a:xfrm>
            <a:off x="8301181" y="6043803"/>
            <a:ext cx="762000" cy="338554"/>
          </a:xfrm>
          <a:prstGeom prst="rect">
            <a:avLst/>
          </a:prstGeom>
        </p:spPr>
        <p:txBody>
          <a:bodyPr wrap="square">
            <a:spAutoFit/>
          </a:bodyPr>
          <a:lstStyle/>
          <a:p>
            <a:r>
              <a:rPr lang="en-US" sz="1600" b="1" dirty="0"/>
              <a:t>North</a:t>
            </a:r>
          </a:p>
        </p:txBody>
      </p:sp>
      <p:sp>
        <p:nvSpPr>
          <p:cNvPr id="44" name="TextBox 43">
            <a:extLst>
              <a:ext uri="{FF2B5EF4-FFF2-40B4-BE49-F238E27FC236}">
                <a16:creationId xmlns:a16="http://schemas.microsoft.com/office/drawing/2014/main" id="{2260CFEF-C768-4794-9B8D-1E46684C15D2}"/>
              </a:ext>
            </a:extLst>
          </p:cNvPr>
          <p:cNvSpPr txBox="1"/>
          <p:nvPr/>
        </p:nvSpPr>
        <p:spPr>
          <a:xfrm>
            <a:off x="298269" y="4516622"/>
            <a:ext cx="1282476" cy="584775"/>
          </a:xfrm>
          <a:prstGeom prst="rect">
            <a:avLst/>
          </a:prstGeom>
          <a:noFill/>
        </p:spPr>
        <p:txBody>
          <a:bodyPr wrap="square" rtlCol="0">
            <a:spAutoFit/>
          </a:bodyPr>
          <a:lstStyle/>
          <a:p>
            <a:r>
              <a:rPr lang="en-US" sz="1600" b="1" dirty="0"/>
              <a:t>Legislature Building</a:t>
            </a:r>
          </a:p>
        </p:txBody>
      </p:sp>
      <p:sp>
        <p:nvSpPr>
          <p:cNvPr id="45" name="Line 7">
            <a:extLst>
              <a:ext uri="{FF2B5EF4-FFF2-40B4-BE49-F238E27FC236}">
                <a16:creationId xmlns:a16="http://schemas.microsoft.com/office/drawing/2014/main" id="{FA09B1E8-A2ED-4EE8-B5A8-8F8EA0C61FCF}"/>
              </a:ext>
            </a:extLst>
          </p:cNvPr>
          <p:cNvSpPr>
            <a:spLocks noChangeShapeType="1"/>
          </p:cNvSpPr>
          <p:nvPr/>
        </p:nvSpPr>
        <p:spPr bwMode="auto">
          <a:xfrm flipV="1">
            <a:off x="1303670" y="4936437"/>
            <a:ext cx="1114426" cy="26242"/>
          </a:xfrm>
          <a:prstGeom prst="line">
            <a:avLst/>
          </a:prstGeom>
          <a:noFill/>
          <a:ln w="9525">
            <a:solidFill>
              <a:srgbClr val="FF0000"/>
            </a:solidFill>
            <a:round/>
            <a:headEnd/>
            <a:tailEnd type="triangle" w="med" len="med"/>
          </a:ln>
          <a:effectLst/>
        </p:spPr>
        <p:txBody>
          <a:bodyPr/>
          <a:lstStyle/>
          <a:p>
            <a:endParaRPr lang="en-US" sz="2800" dirty="0"/>
          </a:p>
        </p:txBody>
      </p:sp>
      <p:sp>
        <p:nvSpPr>
          <p:cNvPr id="46" name="TextBox 45">
            <a:extLst>
              <a:ext uri="{FF2B5EF4-FFF2-40B4-BE49-F238E27FC236}">
                <a16:creationId xmlns:a16="http://schemas.microsoft.com/office/drawing/2014/main" id="{C9DB7D2A-A532-4CCE-B780-5D6CF5C6AC4A}"/>
              </a:ext>
            </a:extLst>
          </p:cNvPr>
          <p:cNvSpPr txBox="1"/>
          <p:nvPr/>
        </p:nvSpPr>
        <p:spPr>
          <a:xfrm>
            <a:off x="321893" y="3350633"/>
            <a:ext cx="1198451" cy="830997"/>
          </a:xfrm>
          <a:prstGeom prst="rect">
            <a:avLst/>
          </a:prstGeom>
          <a:noFill/>
        </p:spPr>
        <p:txBody>
          <a:bodyPr wrap="square" rtlCol="0">
            <a:spAutoFit/>
          </a:bodyPr>
          <a:lstStyle/>
          <a:p>
            <a:r>
              <a:rPr lang="en-US" sz="1600" b="1" dirty="0"/>
              <a:t>NV State Supreme Court</a:t>
            </a:r>
          </a:p>
        </p:txBody>
      </p:sp>
      <p:sp>
        <p:nvSpPr>
          <p:cNvPr id="47" name="Line 7">
            <a:extLst>
              <a:ext uri="{FF2B5EF4-FFF2-40B4-BE49-F238E27FC236}">
                <a16:creationId xmlns:a16="http://schemas.microsoft.com/office/drawing/2014/main" id="{8A70CBF5-9613-44E2-B70D-C9EE1492ED07}"/>
              </a:ext>
            </a:extLst>
          </p:cNvPr>
          <p:cNvSpPr>
            <a:spLocks noChangeShapeType="1"/>
          </p:cNvSpPr>
          <p:nvPr/>
        </p:nvSpPr>
        <p:spPr bwMode="auto">
          <a:xfrm>
            <a:off x="1038669" y="4007968"/>
            <a:ext cx="2209800" cy="26242"/>
          </a:xfrm>
          <a:prstGeom prst="line">
            <a:avLst/>
          </a:prstGeom>
          <a:noFill/>
          <a:ln w="9525">
            <a:solidFill>
              <a:srgbClr val="FF0000"/>
            </a:solidFill>
            <a:round/>
            <a:headEnd/>
            <a:tailEnd type="triangle" w="med" len="med"/>
          </a:ln>
          <a:effectLst/>
        </p:spPr>
        <p:txBody>
          <a:bodyPr/>
          <a:lstStyle/>
          <a:p>
            <a:endParaRPr lang="en-US" sz="2800" dirty="0"/>
          </a:p>
        </p:txBody>
      </p:sp>
      <p:sp>
        <p:nvSpPr>
          <p:cNvPr id="48" name="Line 7">
            <a:extLst>
              <a:ext uri="{FF2B5EF4-FFF2-40B4-BE49-F238E27FC236}">
                <a16:creationId xmlns:a16="http://schemas.microsoft.com/office/drawing/2014/main" id="{E3B5B9DB-8BDB-463F-A02D-1ACC978CB7E3}"/>
              </a:ext>
            </a:extLst>
          </p:cNvPr>
          <p:cNvSpPr>
            <a:spLocks noChangeShapeType="1"/>
          </p:cNvSpPr>
          <p:nvPr/>
        </p:nvSpPr>
        <p:spPr bwMode="auto">
          <a:xfrm>
            <a:off x="1762158" y="1741105"/>
            <a:ext cx="1637647" cy="536051"/>
          </a:xfrm>
          <a:prstGeom prst="line">
            <a:avLst/>
          </a:prstGeom>
          <a:noFill/>
          <a:ln w="9525">
            <a:solidFill>
              <a:srgbClr val="FF0000"/>
            </a:solidFill>
            <a:round/>
            <a:headEnd/>
            <a:tailEnd type="triangle" w="med" len="med"/>
          </a:ln>
          <a:effectLst/>
        </p:spPr>
        <p:txBody>
          <a:bodyPr/>
          <a:lstStyle/>
          <a:p>
            <a:endParaRPr lang="en-US" sz="2800" dirty="0"/>
          </a:p>
        </p:txBody>
      </p:sp>
      <p:sp>
        <p:nvSpPr>
          <p:cNvPr id="49" name="TextBox 48">
            <a:extLst>
              <a:ext uri="{FF2B5EF4-FFF2-40B4-BE49-F238E27FC236}">
                <a16:creationId xmlns:a16="http://schemas.microsoft.com/office/drawing/2014/main" id="{D7CE0A1B-3426-4E1C-8F6E-193A89154232}"/>
              </a:ext>
            </a:extLst>
          </p:cNvPr>
          <p:cNvSpPr txBox="1"/>
          <p:nvPr/>
        </p:nvSpPr>
        <p:spPr>
          <a:xfrm>
            <a:off x="1686369" y="5896810"/>
            <a:ext cx="2209800" cy="338554"/>
          </a:xfrm>
          <a:prstGeom prst="rect">
            <a:avLst/>
          </a:prstGeom>
          <a:noFill/>
        </p:spPr>
        <p:txBody>
          <a:bodyPr wrap="square" rtlCol="0">
            <a:spAutoFit/>
          </a:bodyPr>
          <a:lstStyle/>
          <a:p>
            <a:r>
              <a:rPr lang="en-US" sz="1600" b="1" dirty="0"/>
              <a:t>State Printing Office</a:t>
            </a:r>
          </a:p>
        </p:txBody>
      </p:sp>
      <p:sp>
        <p:nvSpPr>
          <p:cNvPr id="50" name="Line 7">
            <a:extLst>
              <a:ext uri="{FF2B5EF4-FFF2-40B4-BE49-F238E27FC236}">
                <a16:creationId xmlns:a16="http://schemas.microsoft.com/office/drawing/2014/main" id="{05F43FAD-D5C3-4B74-A9CC-00921459393E}"/>
              </a:ext>
            </a:extLst>
          </p:cNvPr>
          <p:cNvSpPr>
            <a:spLocks noChangeShapeType="1"/>
          </p:cNvSpPr>
          <p:nvPr/>
        </p:nvSpPr>
        <p:spPr bwMode="auto">
          <a:xfrm flipV="1">
            <a:off x="3781870" y="5452217"/>
            <a:ext cx="381000" cy="663064"/>
          </a:xfrm>
          <a:prstGeom prst="line">
            <a:avLst/>
          </a:prstGeom>
          <a:noFill/>
          <a:ln w="9525">
            <a:solidFill>
              <a:srgbClr val="FF0000"/>
            </a:solidFill>
            <a:round/>
            <a:headEnd/>
            <a:tailEnd type="triangle" w="med" len="med"/>
          </a:ln>
          <a:effectLst/>
        </p:spPr>
        <p:txBody>
          <a:bodyPr/>
          <a:lstStyle/>
          <a:p>
            <a:endParaRPr lang="en-US" sz="2800" dirty="0"/>
          </a:p>
        </p:txBody>
      </p:sp>
      <p:sp>
        <p:nvSpPr>
          <p:cNvPr id="51" name="TextBox 50">
            <a:extLst>
              <a:ext uri="{FF2B5EF4-FFF2-40B4-BE49-F238E27FC236}">
                <a16:creationId xmlns:a16="http://schemas.microsoft.com/office/drawing/2014/main" id="{8C6FFC0B-8672-453E-B46F-FB308C17C026}"/>
              </a:ext>
            </a:extLst>
          </p:cNvPr>
          <p:cNvSpPr txBox="1"/>
          <p:nvPr/>
        </p:nvSpPr>
        <p:spPr>
          <a:xfrm>
            <a:off x="7248968" y="4727276"/>
            <a:ext cx="1702575" cy="1077218"/>
          </a:xfrm>
          <a:prstGeom prst="rect">
            <a:avLst/>
          </a:prstGeom>
          <a:noFill/>
        </p:spPr>
        <p:txBody>
          <a:bodyPr wrap="square" rtlCol="0">
            <a:spAutoFit/>
          </a:bodyPr>
          <a:lstStyle/>
          <a:p>
            <a:r>
              <a:rPr lang="en-US" sz="1600" b="1" dirty="0"/>
              <a:t>Enterprise Information Technology Services</a:t>
            </a:r>
          </a:p>
        </p:txBody>
      </p:sp>
      <p:sp>
        <p:nvSpPr>
          <p:cNvPr id="52" name="Rectangle: Rounded Corners 51">
            <a:extLst>
              <a:ext uri="{FF2B5EF4-FFF2-40B4-BE49-F238E27FC236}">
                <a16:creationId xmlns:a16="http://schemas.microsoft.com/office/drawing/2014/main" id="{523A9A51-E1CE-42FC-8C57-3DCC815ADCB1}"/>
              </a:ext>
            </a:extLst>
          </p:cNvPr>
          <p:cNvSpPr/>
          <p:nvPr/>
        </p:nvSpPr>
        <p:spPr>
          <a:xfrm>
            <a:off x="4772469" y="3034295"/>
            <a:ext cx="914400" cy="411907"/>
          </a:xfrm>
          <a:prstGeom prst="roundRect">
            <a:avLst/>
          </a:prstGeom>
          <a:solidFill>
            <a:srgbClr val="FF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BB19D073-C4D4-4B75-A343-8C0523441935}"/>
              </a:ext>
            </a:extLst>
          </p:cNvPr>
          <p:cNvSpPr txBox="1"/>
          <p:nvPr/>
        </p:nvSpPr>
        <p:spPr>
          <a:xfrm>
            <a:off x="333820" y="2457164"/>
            <a:ext cx="1198450" cy="584775"/>
          </a:xfrm>
          <a:prstGeom prst="rect">
            <a:avLst/>
          </a:prstGeom>
          <a:noFill/>
        </p:spPr>
        <p:txBody>
          <a:bodyPr wrap="square" rtlCol="0">
            <a:spAutoFit/>
          </a:bodyPr>
          <a:lstStyle/>
          <a:p>
            <a:r>
              <a:rPr lang="en-US" sz="1600" b="1" dirty="0"/>
              <a:t>Capitol Building</a:t>
            </a:r>
          </a:p>
        </p:txBody>
      </p:sp>
      <p:sp>
        <p:nvSpPr>
          <p:cNvPr id="54" name="Line 7">
            <a:extLst>
              <a:ext uri="{FF2B5EF4-FFF2-40B4-BE49-F238E27FC236}">
                <a16:creationId xmlns:a16="http://schemas.microsoft.com/office/drawing/2014/main" id="{C0331D66-6752-4AF6-AAE9-F123EC16A978}"/>
              </a:ext>
            </a:extLst>
          </p:cNvPr>
          <p:cNvSpPr>
            <a:spLocks noChangeShapeType="1"/>
          </p:cNvSpPr>
          <p:nvPr/>
        </p:nvSpPr>
        <p:spPr bwMode="auto">
          <a:xfrm flipH="1">
            <a:off x="5138680" y="2894880"/>
            <a:ext cx="2135365" cy="319018"/>
          </a:xfrm>
          <a:prstGeom prst="line">
            <a:avLst/>
          </a:prstGeom>
          <a:noFill/>
          <a:ln w="9525">
            <a:solidFill>
              <a:srgbClr val="FF0000"/>
            </a:solidFill>
            <a:round/>
            <a:headEnd/>
            <a:tailEnd type="triangle" w="med" len="med"/>
          </a:ln>
          <a:effectLst/>
        </p:spPr>
        <p:txBody>
          <a:bodyPr/>
          <a:lstStyle/>
          <a:p>
            <a:endParaRPr lang="en-US" sz="2800" dirty="0"/>
          </a:p>
        </p:txBody>
      </p:sp>
      <p:sp>
        <p:nvSpPr>
          <p:cNvPr id="55" name="Line 7">
            <a:extLst>
              <a:ext uri="{FF2B5EF4-FFF2-40B4-BE49-F238E27FC236}">
                <a16:creationId xmlns:a16="http://schemas.microsoft.com/office/drawing/2014/main" id="{3C0459B7-82BF-42AB-A41A-3F9EF46EE167}"/>
              </a:ext>
            </a:extLst>
          </p:cNvPr>
          <p:cNvSpPr>
            <a:spLocks noChangeShapeType="1"/>
          </p:cNvSpPr>
          <p:nvPr/>
        </p:nvSpPr>
        <p:spPr bwMode="auto">
          <a:xfrm flipV="1">
            <a:off x="1303669" y="2861416"/>
            <a:ext cx="1030401" cy="26242"/>
          </a:xfrm>
          <a:prstGeom prst="line">
            <a:avLst/>
          </a:prstGeom>
          <a:noFill/>
          <a:ln w="9525">
            <a:solidFill>
              <a:srgbClr val="FF0000"/>
            </a:solidFill>
            <a:round/>
            <a:headEnd/>
            <a:tailEnd type="triangle" w="med" len="med"/>
          </a:ln>
          <a:effectLst/>
        </p:spPr>
        <p:txBody>
          <a:bodyPr/>
          <a:lstStyle/>
          <a:p>
            <a:endParaRPr lang="en-US" sz="2800" dirty="0"/>
          </a:p>
        </p:txBody>
      </p:sp>
      <p:sp>
        <p:nvSpPr>
          <p:cNvPr id="56" name="Isosceles Triangle 55">
            <a:extLst>
              <a:ext uri="{FF2B5EF4-FFF2-40B4-BE49-F238E27FC236}">
                <a16:creationId xmlns:a16="http://schemas.microsoft.com/office/drawing/2014/main" id="{D1A55FE6-440C-4216-BEDE-0F31DCF14C82}"/>
              </a:ext>
            </a:extLst>
          </p:cNvPr>
          <p:cNvSpPr/>
          <p:nvPr/>
        </p:nvSpPr>
        <p:spPr>
          <a:xfrm>
            <a:off x="8476084" y="5811177"/>
            <a:ext cx="381000" cy="22860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7" name="Rectangle 56">
            <a:extLst>
              <a:ext uri="{FF2B5EF4-FFF2-40B4-BE49-F238E27FC236}">
                <a16:creationId xmlns:a16="http://schemas.microsoft.com/office/drawing/2014/main" id="{D55F8469-A450-4170-8A3E-9B421EA43CE2}"/>
              </a:ext>
            </a:extLst>
          </p:cNvPr>
          <p:cNvSpPr/>
          <p:nvPr/>
        </p:nvSpPr>
        <p:spPr>
          <a:xfrm>
            <a:off x="8301181" y="6043803"/>
            <a:ext cx="762000" cy="338554"/>
          </a:xfrm>
          <a:prstGeom prst="rect">
            <a:avLst/>
          </a:prstGeom>
        </p:spPr>
        <p:txBody>
          <a:bodyPr wrap="square">
            <a:spAutoFit/>
          </a:bodyPr>
          <a:lstStyle/>
          <a:p>
            <a:r>
              <a:rPr lang="en-US" sz="1600" b="1" dirty="0">
                <a:solidFill>
                  <a:srgbClr val="FF0000"/>
                </a:solidFill>
              </a:rPr>
              <a:t>North</a:t>
            </a:r>
          </a:p>
        </p:txBody>
      </p:sp>
      <p:sp>
        <p:nvSpPr>
          <p:cNvPr id="58" name="Line 7">
            <a:extLst>
              <a:ext uri="{FF2B5EF4-FFF2-40B4-BE49-F238E27FC236}">
                <a16:creationId xmlns:a16="http://schemas.microsoft.com/office/drawing/2014/main" id="{FCD8D43B-F631-4C2F-A1E9-9662B62D8A93}"/>
              </a:ext>
            </a:extLst>
          </p:cNvPr>
          <p:cNvSpPr>
            <a:spLocks noChangeShapeType="1"/>
          </p:cNvSpPr>
          <p:nvPr/>
        </p:nvSpPr>
        <p:spPr bwMode="auto">
          <a:xfrm flipV="1">
            <a:off x="1211312" y="4936437"/>
            <a:ext cx="1206784" cy="26242"/>
          </a:xfrm>
          <a:prstGeom prst="line">
            <a:avLst/>
          </a:prstGeom>
          <a:noFill/>
          <a:ln w="9525">
            <a:solidFill>
              <a:srgbClr val="FF0000"/>
            </a:solidFill>
            <a:round/>
            <a:headEnd/>
            <a:tailEnd type="triangle" w="med" len="med"/>
          </a:ln>
          <a:effectLst/>
        </p:spPr>
        <p:txBody>
          <a:bodyPr/>
          <a:lstStyle/>
          <a:p>
            <a:endParaRPr lang="en-US" sz="2800" dirty="0"/>
          </a:p>
        </p:txBody>
      </p:sp>
      <p:sp>
        <p:nvSpPr>
          <p:cNvPr id="59" name="TextBox 58">
            <a:extLst>
              <a:ext uri="{FF2B5EF4-FFF2-40B4-BE49-F238E27FC236}">
                <a16:creationId xmlns:a16="http://schemas.microsoft.com/office/drawing/2014/main" id="{A13FF76B-6ACC-4739-B513-9D840E357438}"/>
              </a:ext>
            </a:extLst>
          </p:cNvPr>
          <p:cNvSpPr txBox="1"/>
          <p:nvPr/>
        </p:nvSpPr>
        <p:spPr>
          <a:xfrm>
            <a:off x="321893" y="3350633"/>
            <a:ext cx="1198451" cy="830997"/>
          </a:xfrm>
          <a:prstGeom prst="rect">
            <a:avLst/>
          </a:prstGeom>
          <a:noFill/>
        </p:spPr>
        <p:txBody>
          <a:bodyPr wrap="square" rtlCol="0">
            <a:spAutoFit/>
          </a:bodyPr>
          <a:lstStyle/>
          <a:p>
            <a:r>
              <a:rPr lang="en-US" sz="1600" b="1" dirty="0"/>
              <a:t>NV State Supreme Court</a:t>
            </a:r>
          </a:p>
        </p:txBody>
      </p:sp>
      <p:sp>
        <p:nvSpPr>
          <p:cNvPr id="60" name="Line 7">
            <a:extLst>
              <a:ext uri="{FF2B5EF4-FFF2-40B4-BE49-F238E27FC236}">
                <a16:creationId xmlns:a16="http://schemas.microsoft.com/office/drawing/2014/main" id="{EE589138-B33F-4638-8AAC-8357FF2F0818}"/>
              </a:ext>
            </a:extLst>
          </p:cNvPr>
          <p:cNvSpPr>
            <a:spLocks noChangeShapeType="1"/>
          </p:cNvSpPr>
          <p:nvPr/>
        </p:nvSpPr>
        <p:spPr bwMode="auto">
          <a:xfrm>
            <a:off x="1038669" y="4007968"/>
            <a:ext cx="2209800" cy="26242"/>
          </a:xfrm>
          <a:prstGeom prst="line">
            <a:avLst/>
          </a:prstGeom>
          <a:noFill/>
          <a:ln w="9525">
            <a:solidFill>
              <a:srgbClr val="FF0000"/>
            </a:solidFill>
            <a:round/>
            <a:headEnd/>
            <a:tailEnd type="triangle" w="med" len="med"/>
          </a:ln>
          <a:effectLst/>
        </p:spPr>
        <p:txBody>
          <a:bodyPr/>
          <a:lstStyle/>
          <a:p>
            <a:endParaRPr lang="en-US" sz="2800" dirty="0"/>
          </a:p>
        </p:txBody>
      </p:sp>
      <p:sp>
        <p:nvSpPr>
          <p:cNvPr id="61" name="TextBox 60">
            <a:extLst>
              <a:ext uri="{FF2B5EF4-FFF2-40B4-BE49-F238E27FC236}">
                <a16:creationId xmlns:a16="http://schemas.microsoft.com/office/drawing/2014/main" id="{54CFA154-51A7-4404-BC46-6825B82A8AF2}"/>
              </a:ext>
            </a:extLst>
          </p:cNvPr>
          <p:cNvSpPr txBox="1"/>
          <p:nvPr/>
        </p:nvSpPr>
        <p:spPr>
          <a:xfrm>
            <a:off x="326621" y="1825527"/>
            <a:ext cx="1198451" cy="584775"/>
          </a:xfrm>
          <a:prstGeom prst="rect">
            <a:avLst/>
          </a:prstGeom>
          <a:noFill/>
        </p:spPr>
        <p:txBody>
          <a:bodyPr wrap="square" rtlCol="0">
            <a:spAutoFit/>
          </a:bodyPr>
          <a:lstStyle/>
          <a:p>
            <a:r>
              <a:rPr lang="en-US" sz="1600" b="1" dirty="0"/>
              <a:t>Blasdel Building</a:t>
            </a:r>
          </a:p>
        </p:txBody>
      </p:sp>
      <p:sp>
        <p:nvSpPr>
          <p:cNvPr id="62" name="Line 7">
            <a:extLst>
              <a:ext uri="{FF2B5EF4-FFF2-40B4-BE49-F238E27FC236}">
                <a16:creationId xmlns:a16="http://schemas.microsoft.com/office/drawing/2014/main" id="{6B228CA5-C88C-4CF1-B163-D202D8C795DA}"/>
              </a:ext>
            </a:extLst>
          </p:cNvPr>
          <p:cNvSpPr>
            <a:spLocks noChangeShapeType="1"/>
          </p:cNvSpPr>
          <p:nvPr/>
        </p:nvSpPr>
        <p:spPr bwMode="auto">
          <a:xfrm>
            <a:off x="1301610" y="2270069"/>
            <a:ext cx="1489659" cy="53753"/>
          </a:xfrm>
          <a:prstGeom prst="line">
            <a:avLst/>
          </a:prstGeom>
          <a:noFill/>
          <a:ln w="9525">
            <a:solidFill>
              <a:srgbClr val="FF0000"/>
            </a:solidFill>
            <a:round/>
            <a:headEnd/>
            <a:tailEnd type="triangle" w="med" len="med"/>
          </a:ln>
          <a:effectLst/>
        </p:spPr>
        <p:txBody>
          <a:bodyPr/>
          <a:lstStyle/>
          <a:p>
            <a:endParaRPr lang="en-US" sz="2800" dirty="0"/>
          </a:p>
        </p:txBody>
      </p:sp>
      <p:sp>
        <p:nvSpPr>
          <p:cNvPr id="63" name="TextBox 62">
            <a:extLst>
              <a:ext uri="{FF2B5EF4-FFF2-40B4-BE49-F238E27FC236}">
                <a16:creationId xmlns:a16="http://schemas.microsoft.com/office/drawing/2014/main" id="{A7F1EDF5-78FE-4435-BD2D-DCD662E1E421}"/>
              </a:ext>
            </a:extLst>
          </p:cNvPr>
          <p:cNvSpPr txBox="1"/>
          <p:nvPr/>
        </p:nvSpPr>
        <p:spPr>
          <a:xfrm>
            <a:off x="333820" y="1315432"/>
            <a:ext cx="1867065" cy="584775"/>
          </a:xfrm>
          <a:prstGeom prst="rect">
            <a:avLst/>
          </a:prstGeom>
          <a:noFill/>
        </p:spPr>
        <p:txBody>
          <a:bodyPr wrap="square" rtlCol="0">
            <a:spAutoFit/>
          </a:bodyPr>
          <a:lstStyle/>
          <a:p>
            <a:r>
              <a:rPr lang="en-US" sz="1600" b="1" dirty="0"/>
              <a:t>NV State Library and Archives</a:t>
            </a:r>
          </a:p>
        </p:txBody>
      </p:sp>
      <p:sp>
        <p:nvSpPr>
          <p:cNvPr id="64" name="TextBox 63">
            <a:extLst>
              <a:ext uri="{FF2B5EF4-FFF2-40B4-BE49-F238E27FC236}">
                <a16:creationId xmlns:a16="http://schemas.microsoft.com/office/drawing/2014/main" id="{A2F4198E-B43A-44A2-8555-A01A2202590B}"/>
              </a:ext>
            </a:extLst>
          </p:cNvPr>
          <p:cNvSpPr txBox="1"/>
          <p:nvPr/>
        </p:nvSpPr>
        <p:spPr>
          <a:xfrm>
            <a:off x="7235407" y="1702332"/>
            <a:ext cx="1198451" cy="584775"/>
          </a:xfrm>
          <a:prstGeom prst="rect">
            <a:avLst/>
          </a:prstGeom>
          <a:noFill/>
        </p:spPr>
        <p:txBody>
          <a:bodyPr wrap="square" rtlCol="0">
            <a:spAutoFit/>
          </a:bodyPr>
          <a:lstStyle/>
          <a:p>
            <a:r>
              <a:rPr lang="en-US" sz="1600" b="1" dirty="0"/>
              <a:t>EICON Building</a:t>
            </a:r>
          </a:p>
        </p:txBody>
      </p:sp>
      <p:sp>
        <p:nvSpPr>
          <p:cNvPr id="65" name="Line 7">
            <a:extLst>
              <a:ext uri="{FF2B5EF4-FFF2-40B4-BE49-F238E27FC236}">
                <a16:creationId xmlns:a16="http://schemas.microsoft.com/office/drawing/2014/main" id="{6B3E5D15-5585-49FE-ABC2-35862F2CB1C5}"/>
              </a:ext>
            </a:extLst>
          </p:cNvPr>
          <p:cNvSpPr>
            <a:spLocks noChangeShapeType="1"/>
          </p:cNvSpPr>
          <p:nvPr/>
        </p:nvSpPr>
        <p:spPr bwMode="auto">
          <a:xfrm flipH="1">
            <a:off x="5207805" y="1893354"/>
            <a:ext cx="2049648" cy="410995"/>
          </a:xfrm>
          <a:prstGeom prst="line">
            <a:avLst/>
          </a:prstGeom>
          <a:noFill/>
          <a:ln w="9525">
            <a:solidFill>
              <a:srgbClr val="FF0000"/>
            </a:solidFill>
            <a:round/>
            <a:headEnd/>
            <a:tailEnd type="triangle" w="med" len="med"/>
          </a:ln>
          <a:effectLst/>
        </p:spPr>
        <p:txBody>
          <a:bodyPr/>
          <a:lstStyle/>
          <a:p>
            <a:endParaRPr lang="en-US" sz="2800" dirty="0"/>
          </a:p>
        </p:txBody>
      </p:sp>
      <p:sp>
        <p:nvSpPr>
          <p:cNvPr id="66" name="TextBox 65">
            <a:extLst>
              <a:ext uri="{FF2B5EF4-FFF2-40B4-BE49-F238E27FC236}">
                <a16:creationId xmlns:a16="http://schemas.microsoft.com/office/drawing/2014/main" id="{04D14001-5286-4180-8F1C-2F3E5D8DFCD3}"/>
              </a:ext>
            </a:extLst>
          </p:cNvPr>
          <p:cNvSpPr txBox="1"/>
          <p:nvPr/>
        </p:nvSpPr>
        <p:spPr>
          <a:xfrm>
            <a:off x="1686369" y="5896810"/>
            <a:ext cx="2209800" cy="338554"/>
          </a:xfrm>
          <a:prstGeom prst="rect">
            <a:avLst/>
          </a:prstGeom>
          <a:noFill/>
        </p:spPr>
        <p:txBody>
          <a:bodyPr wrap="square" rtlCol="0">
            <a:spAutoFit/>
          </a:bodyPr>
          <a:lstStyle/>
          <a:p>
            <a:r>
              <a:rPr lang="en-US" sz="1600" b="1" dirty="0"/>
              <a:t>State Printing Office</a:t>
            </a:r>
          </a:p>
        </p:txBody>
      </p:sp>
      <p:sp>
        <p:nvSpPr>
          <p:cNvPr id="67" name="Line 7">
            <a:extLst>
              <a:ext uri="{FF2B5EF4-FFF2-40B4-BE49-F238E27FC236}">
                <a16:creationId xmlns:a16="http://schemas.microsoft.com/office/drawing/2014/main" id="{C9BC4D61-33B0-4E7B-8C0B-FDBCE2BC18FF}"/>
              </a:ext>
            </a:extLst>
          </p:cNvPr>
          <p:cNvSpPr>
            <a:spLocks noChangeShapeType="1"/>
          </p:cNvSpPr>
          <p:nvPr/>
        </p:nvSpPr>
        <p:spPr bwMode="auto">
          <a:xfrm flipV="1">
            <a:off x="3781870" y="5452217"/>
            <a:ext cx="381000" cy="663064"/>
          </a:xfrm>
          <a:prstGeom prst="line">
            <a:avLst/>
          </a:prstGeom>
          <a:noFill/>
          <a:ln w="9525">
            <a:solidFill>
              <a:srgbClr val="FF0000"/>
            </a:solidFill>
            <a:round/>
            <a:headEnd/>
            <a:tailEnd type="triangle" w="med" len="med"/>
          </a:ln>
          <a:effectLst/>
        </p:spPr>
        <p:txBody>
          <a:bodyPr/>
          <a:lstStyle/>
          <a:p>
            <a:endParaRPr lang="en-US" sz="2800" dirty="0"/>
          </a:p>
        </p:txBody>
      </p:sp>
      <p:sp>
        <p:nvSpPr>
          <p:cNvPr id="68" name="TextBox 67">
            <a:extLst>
              <a:ext uri="{FF2B5EF4-FFF2-40B4-BE49-F238E27FC236}">
                <a16:creationId xmlns:a16="http://schemas.microsoft.com/office/drawing/2014/main" id="{361723E3-084A-4BE2-89B4-7A0E519316EE}"/>
              </a:ext>
            </a:extLst>
          </p:cNvPr>
          <p:cNvSpPr txBox="1"/>
          <p:nvPr/>
        </p:nvSpPr>
        <p:spPr>
          <a:xfrm>
            <a:off x="5646830" y="5783749"/>
            <a:ext cx="1447800" cy="584775"/>
          </a:xfrm>
          <a:prstGeom prst="rect">
            <a:avLst/>
          </a:prstGeom>
          <a:noFill/>
        </p:spPr>
        <p:txBody>
          <a:bodyPr wrap="square" rtlCol="0">
            <a:spAutoFit/>
          </a:bodyPr>
          <a:lstStyle/>
          <a:p>
            <a:r>
              <a:rPr lang="en-US" sz="1600" b="1" dirty="0"/>
              <a:t>Department of Education</a:t>
            </a:r>
          </a:p>
        </p:txBody>
      </p:sp>
      <p:sp>
        <p:nvSpPr>
          <p:cNvPr id="69" name="Line 7">
            <a:extLst>
              <a:ext uri="{FF2B5EF4-FFF2-40B4-BE49-F238E27FC236}">
                <a16:creationId xmlns:a16="http://schemas.microsoft.com/office/drawing/2014/main" id="{00C81696-B435-4CB1-966A-986648C152E7}"/>
              </a:ext>
            </a:extLst>
          </p:cNvPr>
          <p:cNvSpPr>
            <a:spLocks noChangeShapeType="1"/>
          </p:cNvSpPr>
          <p:nvPr/>
        </p:nvSpPr>
        <p:spPr bwMode="auto">
          <a:xfrm flipH="1" flipV="1">
            <a:off x="5044278" y="5396489"/>
            <a:ext cx="627804" cy="595334"/>
          </a:xfrm>
          <a:prstGeom prst="line">
            <a:avLst/>
          </a:prstGeom>
          <a:noFill/>
          <a:ln w="9525">
            <a:solidFill>
              <a:srgbClr val="FF0000"/>
            </a:solidFill>
            <a:round/>
            <a:headEnd/>
            <a:tailEnd type="triangle" w="med" len="med"/>
          </a:ln>
          <a:effectLst/>
        </p:spPr>
        <p:txBody>
          <a:bodyPr/>
          <a:lstStyle/>
          <a:p>
            <a:endParaRPr lang="en-US" sz="2800" dirty="0"/>
          </a:p>
        </p:txBody>
      </p:sp>
      <p:sp>
        <p:nvSpPr>
          <p:cNvPr id="70" name="TextBox 69">
            <a:extLst>
              <a:ext uri="{FF2B5EF4-FFF2-40B4-BE49-F238E27FC236}">
                <a16:creationId xmlns:a16="http://schemas.microsoft.com/office/drawing/2014/main" id="{DCE0D89B-008E-49C9-A9EF-FB1332197950}"/>
              </a:ext>
            </a:extLst>
          </p:cNvPr>
          <p:cNvSpPr txBox="1"/>
          <p:nvPr/>
        </p:nvSpPr>
        <p:spPr>
          <a:xfrm>
            <a:off x="7269533" y="5732799"/>
            <a:ext cx="1198451" cy="338554"/>
          </a:xfrm>
          <a:prstGeom prst="rect">
            <a:avLst/>
          </a:prstGeom>
          <a:noFill/>
        </p:spPr>
        <p:txBody>
          <a:bodyPr wrap="square" rtlCol="0">
            <a:spAutoFit/>
          </a:bodyPr>
          <a:lstStyle/>
          <a:p>
            <a:r>
              <a:rPr lang="en-US" sz="1600" b="1" dirty="0"/>
              <a:t>State Mail</a:t>
            </a:r>
          </a:p>
        </p:txBody>
      </p:sp>
      <p:sp>
        <p:nvSpPr>
          <p:cNvPr id="71" name="Line 7">
            <a:extLst>
              <a:ext uri="{FF2B5EF4-FFF2-40B4-BE49-F238E27FC236}">
                <a16:creationId xmlns:a16="http://schemas.microsoft.com/office/drawing/2014/main" id="{9A58E1C7-5646-4231-A0D1-41791037F88B}"/>
              </a:ext>
            </a:extLst>
          </p:cNvPr>
          <p:cNvSpPr>
            <a:spLocks noChangeShapeType="1"/>
          </p:cNvSpPr>
          <p:nvPr/>
        </p:nvSpPr>
        <p:spPr bwMode="auto">
          <a:xfrm flipH="1" flipV="1">
            <a:off x="6296469" y="5396490"/>
            <a:ext cx="988654" cy="500320"/>
          </a:xfrm>
          <a:prstGeom prst="line">
            <a:avLst/>
          </a:prstGeom>
          <a:noFill/>
          <a:ln w="9525">
            <a:solidFill>
              <a:srgbClr val="FF0000"/>
            </a:solidFill>
            <a:round/>
            <a:headEnd/>
            <a:tailEnd type="triangle" w="med" len="med"/>
          </a:ln>
          <a:effectLst/>
        </p:spPr>
        <p:txBody>
          <a:bodyPr/>
          <a:lstStyle/>
          <a:p>
            <a:endParaRPr lang="en-US" sz="2800" dirty="0"/>
          </a:p>
        </p:txBody>
      </p:sp>
      <p:sp>
        <p:nvSpPr>
          <p:cNvPr id="72" name="Line 7">
            <a:extLst>
              <a:ext uri="{FF2B5EF4-FFF2-40B4-BE49-F238E27FC236}">
                <a16:creationId xmlns:a16="http://schemas.microsoft.com/office/drawing/2014/main" id="{B01D174C-7841-4594-936C-CCA32C248956}"/>
              </a:ext>
            </a:extLst>
          </p:cNvPr>
          <p:cNvSpPr>
            <a:spLocks noChangeShapeType="1"/>
          </p:cNvSpPr>
          <p:nvPr/>
        </p:nvSpPr>
        <p:spPr bwMode="auto">
          <a:xfrm flipH="1" flipV="1">
            <a:off x="5382068" y="4572137"/>
            <a:ext cx="1903054" cy="310278"/>
          </a:xfrm>
          <a:prstGeom prst="line">
            <a:avLst/>
          </a:prstGeom>
          <a:noFill/>
          <a:ln w="9525">
            <a:solidFill>
              <a:srgbClr val="FF0000"/>
            </a:solidFill>
            <a:round/>
            <a:headEnd/>
            <a:tailEnd type="triangle" w="med" len="med"/>
          </a:ln>
          <a:effectLst/>
        </p:spPr>
        <p:txBody>
          <a:bodyPr/>
          <a:lstStyle/>
          <a:p>
            <a:endParaRPr lang="en-US" sz="2800" dirty="0"/>
          </a:p>
        </p:txBody>
      </p:sp>
      <p:sp>
        <p:nvSpPr>
          <p:cNvPr id="73" name="TextBox 72">
            <a:extLst>
              <a:ext uri="{FF2B5EF4-FFF2-40B4-BE49-F238E27FC236}">
                <a16:creationId xmlns:a16="http://schemas.microsoft.com/office/drawing/2014/main" id="{EE1D94F9-B162-4213-9EE2-06FB3379E75B}"/>
              </a:ext>
            </a:extLst>
          </p:cNvPr>
          <p:cNvSpPr txBox="1"/>
          <p:nvPr/>
        </p:nvSpPr>
        <p:spPr>
          <a:xfrm>
            <a:off x="7269533" y="3972362"/>
            <a:ext cx="1553728" cy="830997"/>
          </a:xfrm>
          <a:prstGeom prst="rect">
            <a:avLst/>
          </a:prstGeom>
          <a:noFill/>
        </p:spPr>
        <p:txBody>
          <a:bodyPr wrap="square" rtlCol="0">
            <a:spAutoFit/>
          </a:bodyPr>
          <a:lstStyle/>
          <a:p>
            <a:r>
              <a:rPr lang="en-US" sz="1600" b="1" dirty="0"/>
              <a:t>Employment, Training and Rehabilitation</a:t>
            </a:r>
          </a:p>
        </p:txBody>
      </p:sp>
      <p:sp>
        <p:nvSpPr>
          <p:cNvPr id="74" name="Line 7">
            <a:extLst>
              <a:ext uri="{FF2B5EF4-FFF2-40B4-BE49-F238E27FC236}">
                <a16:creationId xmlns:a16="http://schemas.microsoft.com/office/drawing/2014/main" id="{9971C267-A2B7-4473-A17D-F73AE5CD40CE}"/>
              </a:ext>
            </a:extLst>
          </p:cNvPr>
          <p:cNvSpPr>
            <a:spLocks noChangeShapeType="1"/>
          </p:cNvSpPr>
          <p:nvPr/>
        </p:nvSpPr>
        <p:spPr bwMode="auto">
          <a:xfrm flipH="1" flipV="1">
            <a:off x="5207805" y="3875484"/>
            <a:ext cx="2101962" cy="262172"/>
          </a:xfrm>
          <a:prstGeom prst="line">
            <a:avLst/>
          </a:prstGeom>
          <a:noFill/>
          <a:ln w="9525">
            <a:solidFill>
              <a:srgbClr val="FF0000"/>
            </a:solidFill>
            <a:round/>
            <a:headEnd/>
            <a:tailEnd type="triangle" w="med" len="med"/>
          </a:ln>
          <a:effectLst/>
        </p:spPr>
        <p:txBody>
          <a:bodyPr/>
          <a:lstStyle/>
          <a:p>
            <a:endParaRPr lang="en-US" sz="2800" dirty="0"/>
          </a:p>
        </p:txBody>
      </p:sp>
      <p:sp>
        <p:nvSpPr>
          <p:cNvPr id="75" name="TextBox 74">
            <a:extLst>
              <a:ext uri="{FF2B5EF4-FFF2-40B4-BE49-F238E27FC236}">
                <a16:creationId xmlns:a16="http://schemas.microsoft.com/office/drawing/2014/main" id="{610C2B39-2B86-4DB7-BCA4-1B9D4BD45FDF}"/>
              </a:ext>
            </a:extLst>
          </p:cNvPr>
          <p:cNvSpPr txBox="1"/>
          <p:nvPr/>
        </p:nvSpPr>
        <p:spPr>
          <a:xfrm>
            <a:off x="7257453" y="2211466"/>
            <a:ext cx="1198451" cy="584775"/>
          </a:xfrm>
          <a:prstGeom prst="rect">
            <a:avLst/>
          </a:prstGeom>
          <a:noFill/>
        </p:spPr>
        <p:txBody>
          <a:bodyPr wrap="square" rtlCol="0">
            <a:spAutoFit/>
          </a:bodyPr>
          <a:lstStyle/>
          <a:p>
            <a:r>
              <a:rPr lang="en-US" sz="1600" b="1" dirty="0"/>
              <a:t>Fleet Services</a:t>
            </a:r>
          </a:p>
        </p:txBody>
      </p:sp>
      <p:sp>
        <p:nvSpPr>
          <p:cNvPr id="76" name="Line 7">
            <a:extLst>
              <a:ext uri="{FF2B5EF4-FFF2-40B4-BE49-F238E27FC236}">
                <a16:creationId xmlns:a16="http://schemas.microsoft.com/office/drawing/2014/main" id="{2A6884BB-D55C-47A0-B319-37D5E02A3F88}"/>
              </a:ext>
            </a:extLst>
          </p:cNvPr>
          <p:cNvSpPr>
            <a:spLocks noChangeShapeType="1"/>
          </p:cNvSpPr>
          <p:nvPr/>
        </p:nvSpPr>
        <p:spPr bwMode="auto">
          <a:xfrm flipH="1">
            <a:off x="6397679" y="2369856"/>
            <a:ext cx="869220" cy="48523"/>
          </a:xfrm>
          <a:prstGeom prst="line">
            <a:avLst/>
          </a:prstGeom>
          <a:noFill/>
          <a:ln w="9525">
            <a:solidFill>
              <a:srgbClr val="FF0000"/>
            </a:solidFill>
            <a:round/>
            <a:headEnd/>
            <a:tailEnd type="triangle" w="med" len="med"/>
          </a:ln>
          <a:effectLst/>
        </p:spPr>
        <p:txBody>
          <a:bodyPr/>
          <a:lstStyle/>
          <a:p>
            <a:endParaRPr lang="en-US" sz="2800" dirty="0"/>
          </a:p>
        </p:txBody>
      </p:sp>
      <p:sp>
        <p:nvSpPr>
          <p:cNvPr id="77" name="TextBox 76">
            <a:extLst>
              <a:ext uri="{FF2B5EF4-FFF2-40B4-BE49-F238E27FC236}">
                <a16:creationId xmlns:a16="http://schemas.microsoft.com/office/drawing/2014/main" id="{B1A3F414-EC05-47AA-86F0-F4C66E8EEBCC}"/>
              </a:ext>
            </a:extLst>
          </p:cNvPr>
          <p:cNvSpPr txBox="1"/>
          <p:nvPr/>
        </p:nvSpPr>
        <p:spPr>
          <a:xfrm>
            <a:off x="5369442" y="1319274"/>
            <a:ext cx="1867065" cy="584775"/>
          </a:xfrm>
          <a:prstGeom prst="rect">
            <a:avLst/>
          </a:prstGeom>
          <a:noFill/>
        </p:spPr>
        <p:txBody>
          <a:bodyPr wrap="square" rtlCol="0">
            <a:spAutoFit/>
          </a:bodyPr>
          <a:lstStyle/>
          <a:p>
            <a:r>
              <a:rPr lang="en-US" sz="1600" b="1" dirty="0"/>
              <a:t>Buildings &amp; Grounds Shop</a:t>
            </a:r>
          </a:p>
        </p:txBody>
      </p:sp>
      <p:sp>
        <p:nvSpPr>
          <p:cNvPr id="78" name="Line 7">
            <a:extLst>
              <a:ext uri="{FF2B5EF4-FFF2-40B4-BE49-F238E27FC236}">
                <a16:creationId xmlns:a16="http://schemas.microsoft.com/office/drawing/2014/main" id="{9514FBC2-3A59-425B-A192-0CFC807A77C7}"/>
              </a:ext>
            </a:extLst>
          </p:cNvPr>
          <p:cNvSpPr>
            <a:spLocks noChangeShapeType="1"/>
          </p:cNvSpPr>
          <p:nvPr/>
        </p:nvSpPr>
        <p:spPr bwMode="auto">
          <a:xfrm flipH="1">
            <a:off x="4199926" y="1533340"/>
            <a:ext cx="1238121" cy="1507012"/>
          </a:xfrm>
          <a:prstGeom prst="line">
            <a:avLst/>
          </a:prstGeom>
          <a:noFill/>
          <a:ln w="9525">
            <a:solidFill>
              <a:srgbClr val="FF0000"/>
            </a:solidFill>
            <a:round/>
            <a:headEnd/>
            <a:tailEnd type="triangle" w="med" len="med"/>
          </a:ln>
          <a:effectLst/>
        </p:spPr>
        <p:txBody>
          <a:bodyPr/>
          <a:lstStyle/>
          <a:p>
            <a:endParaRPr lang="en-US" sz="2800" dirty="0"/>
          </a:p>
        </p:txBody>
      </p:sp>
      <p:sp>
        <p:nvSpPr>
          <p:cNvPr id="79" name="TextBox 78">
            <a:extLst>
              <a:ext uri="{FF2B5EF4-FFF2-40B4-BE49-F238E27FC236}">
                <a16:creationId xmlns:a16="http://schemas.microsoft.com/office/drawing/2014/main" id="{B0908C7C-A7BF-4FB3-ACE8-4E0FC9A1C833}"/>
              </a:ext>
            </a:extLst>
          </p:cNvPr>
          <p:cNvSpPr txBox="1"/>
          <p:nvPr/>
        </p:nvSpPr>
        <p:spPr>
          <a:xfrm>
            <a:off x="7254210" y="2699726"/>
            <a:ext cx="1725494" cy="1323439"/>
          </a:xfrm>
          <a:prstGeom prst="rect">
            <a:avLst/>
          </a:prstGeom>
          <a:noFill/>
        </p:spPr>
        <p:txBody>
          <a:bodyPr wrap="square" rtlCol="0">
            <a:spAutoFit/>
          </a:bodyPr>
          <a:lstStyle/>
          <a:p>
            <a:r>
              <a:rPr lang="en-US" sz="1600" b="1" dirty="0">
                <a:solidFill>
                  <a:srgbClr val="FF0000"/>
                </a:solidFill>
              </a:rPr>
              <a:t>Proposed Lease Purchase Department of Administration Building</a:t>
            </a:r>
          </a:p>
        </p:txBody>
      </p:sp>
    </p:spTree>
    <p:extLst>
      <p:ext uri="{BB962C8B-B14F-4D97-AF65-F5344CB8AC3E}">
        <p14:creationId xmlns:p14="http://schemas.microsoft.com/office/powerpoint/2010/main" val="3036611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500" b="1" dirty="0">
                <a:solidFill>
                  <a:schemeClr val="accent2">
                    <a:lumMod val="75000"/>
                  </a:schemeClr>
                </a:solidFill>
              </a:rPr>
              <a:t>Administration Building- Project Detail</a:t>
            </a:r>
          </a:p>
        </p:txBody>
      </p:sp>
      <p:sp>
        <p:nvSpPr>
          <p:cNvPr id="6" name="Slide Number Placeholder 5"/>
          <p:cNvSpPr>
            <a:spLocks noGrp="1"/>
          </p:cNvSpPr>
          <p:nvPr>
            <p:ph type="sldNum" sz="quarter" idx="12"/>
          </p:nvPr>
        </p:nvSpPr>
        <p:spPr/>
        <p:txBody>
          <a:bodyPr/>
          <a:lstStyle/>
          <a:p>
            <a:fld id="{D79CCDD5-C9AA-4D44-8B22-57D42E1A48A4}" type="slidenum">
              <a:rPr lang="en-US" smtClean="0"/>
              <a:t>13</a:t>
            </a:fld>
            <a:endParaRPr lang="en-US" dirty="0"/>
          </a:p>
        </p:txBody>
      </p:sp>
      <p:sp>
        <p:nvSpPr>
          <p:cNvPr id="8" name="Content Placeholder 7">
            <a:extLst>
              <a:ext uri="{FF2B5EF4-FFF2-40B4-BE49-F238E27FC236}">
                <a16:creationId xmlns:a16="http://schemas.microsoft.com/office/drawing/2014/main" id="{522C80C9-4CDB-431B-B9D1-7A98471D9B32}"/>
              </a:ext>
            </a:extLst>
          </p:cNvPr>
          <p:cNvSpPr>
            <a:spLocks noGrp="1"/>
          </p:cNvSpPr>
          <p:nvPr>
            <p:ph sz="quarter" idx="1"/>
          </p:nvPr>
        </p:nvSpPr>
        <p:spPr/>
        <p:txBody>
          <a:bodyPr>
            <a:normAutofit fontScale="77500" lnSpcReduction="20000"/>
          </a:bodyPr>
          <a:lstStyle/>
          <a:p>
            <a:pPr fontAlgn="t">
              <a:buClr>
                <a:schemeClr val="tx1"/>
              </a:buClr>
              <a:buFont typeface="Arial" panose="020B0604020202020204" pitchFamily="34" charset="0"/>
              <a:buChar char="•"/>
            </a:pPr>
            <a:r>
              <a:rPr lang="en-US" sz="2300" b="1" dirty="0"/>
              <a:t>Budget Detail</a:t>
            </a:r>
          </a:p>
          <a:p>
            <a:pPr lvl="1" fontAlgn="t">
              <a:buClr>
                <a:schemeClr val="tx1"/>
              </a:buClr>
              <a:buSzPct val="100000"/>
              <a:buFont typeface="Arial" panose="020B0604020202020204" pitchFamily="34" charset="0"/>
              <a:buChar char="•"/>
            </a:pPr>
            <a:r>
              <a:rPr lang="en-US" sz="2300" dirty="0">
                <a:solidFill>
                  <a:schemeClr val="tx1"/>
                </a:solidFill>
              </a:rPr>
              <a:t>Total Budget: 			$92,448,166</a:t>
            </a:r>
          </a:p>
          <a:p>
            <a:pPr lvl="1" fontAlgn="t">
              <a:buClr>
                <a:schemeClr val="tx1"/>
              </a:buClr>
              <a:buSzPct val="100000"/>
              <a:buFont typeface="Arial" panose="020B0604020202020204" pitchFamily="34" charset="0"/>
              <a:buChar char="•"/>
            </a:pPr>
            <a:r>
              <a:rPr lang="en-US" sz="2300" dirty="0">
                <a:solidFill>
                  <a:schemeClr val="tx1"/>
                </a:solidFill>
              </a:rPr>
              <a:t>Professional Services Total 	   	$  9,264,268</a:t>
            </a:r>
          </a:p>
          <a:p>
            <a:pPr lvl="1">
              <a:buClr>
                <a:schemeClr val="tx1"/>
              </a:buClr>
              <a:buSzPct val="100000"/>
              <a:buFont typeface="Arial" panose="020B0604020202020204" pitchFamily="34" charset="0"/>
              <a:buChar char="•"/>
            </a:pPr>
            <a:r>
              <a:rPr lang="en-US" sz="2300" dirty="0">
                <a:solidFill>
                  <a:schemeClr val="tx1"/>
                </a:solidFill>
              </a:rPr>
              <a:t>Building &amp; Misc. Total 		$83,183,898</a:t>
            </a:r>
          </a:p>
          <a:p>
            <a:pPr lvl="1">
              <a:buClr>
                <a:schemeClr val="tx1"/>
              </a:buClr>
              <a:buSzPct val="100000"/>
              <a:buFont typeface="Arial" panose="020B0604020202020204" pitchFamily="34" charset="0"/>
              <a:buChar char="•"/>
            </a:pPr>
            <a:r>
              <a:rPr lang="en-US" sz="2300" dirty="0">
                <a:solidFill>
                  <a:schemeClr val="tx1"/>
                </a:solidFill>
              </a:rPr>
              <a:t>100% State Funded</a:t>
            </a:r>
          </a:p>
          <a:p>
            <a:pPr lvl="1">
              <a:buClr>
                <a:schemeClr val="tx1"/>
              </a:buClr>
              <a:buFont typeface="Arial" panose="020B0604020202020204" pitchFamily="34" charset="0"/>
              <a:buChar char="•"/>
            </a:pPr>
            <a:endParaRPr lang="en-US" sz="1800" b="1" dirty="0">
              <a:solidFill>
                <a:schemeClr val="tx1"/>
              </a:solidFill>
            </a:endParaRPr>
          </a:p>
          <a:p>
            <a:pPr>
              <a:buClr>
                <a:schemeClr val="tx1"/>
              </a:buClr>
              <a:buFont typeface="Arial" panose="020B0604020202020204" pitchFamily="34" charset="0"/>
              <a:buChar char="•"/>
            </a:pPr>
            <a:r>
              <a:rPr lang="en-US" sz="2300" b="1" dirty="0"/>
              <a:t>Scope</a:t>
            </a:r>
            <a:endParaRPr lang="en-US" sz="2300" dirty="0"/>
          </a:p>
          <a:p>
            <a:pPr lvl="1" fontAlgn="base">
              <a:spcAft>
                <a:spcPct val="0"/>
              </a:spcAft>
              <a:buClr>
                <a:schemeClr val="tx1"/>
              </a:buClr>
              <a:buSzTx/>
              <a:buFont typeface="Arial" panose="020B0604020202020204" pitchFamily="34" charset="0"/>
              <a:buChar char="•"/>
            </a:pPr>
            <a:r>
              <a:rPr lang="en-US" sz="2300" dirty="0">
                <a:solidFill>
                  <a:schemeClr val="tx1"/>
                </a:solidFill>
              </a:rPr>
              <a:t>This project will design and construct a 100,000 sf building in the Capitol Complex for the Department of Administration to house several Agencies including the Director’s Office, Administrative Services, Enterprise IT Services, and Fleet Services amongst others.</a:t>
            </a:r>
          </a:p>
          <a:p>
            <a:pPr lvl="1" fontAlgn="base">
              <a:spcAft>
                <a:spcPct val="0"/>
              </a:spcAft>
              <a:buClr>
                <a:schemeClr val="tx1"/>
              </a:buClr>
              <a:buSzTx/>
              <a:buFont typeface="Arial" panose="020B0604020202020204" pitchFamily="34" charset="0"/>
              <a:buChar char="•"/>
            </a:pPr>
            <a:r>
              <a:rPr lang="en-US" sz="2300" dirty="0">
                <a:solidFill>
                  <a:schemeClr val="tx1"/>
                </a:solidFill>
              </a:rPr>
              <a:t>This project also includes the demolition of the Blasdel Building.</a:t>
            </a:r>
          </a:p>
          <a:p>
            <a:pPr lvl="1" fontAlgn="base">
              <a:spcAft>
                <a:spcPct val="0"/>
              </a:spcAft>
              <a:buClr>
                <a:schemeClr val="tx1"/>
              </a:buClr>
              <a:buSzTx/>
              <a:buFont typeface="Arial" panose="020B0604020202020204" pitchFamily="34" charset="0"/>
              <a:buChar char="•"/>
            </a:pPr>
            <a:r>
              <a:rPr lang="en-US" sz="2300" dirty="0">
                <a:solidFill>
                  <a:schemeClr val="tx1"/>
                </a:solidFill>
              </a:rPr>
              <a:t>Furnishings, fixtures, and equipment (FF&amp;E) will be deferred to the 2023 CIP.</a:t>
            </a:r>
          </a:p>
          <a:p>
            <a:pPr lvl="1" fontAlgn="base">
              <a:spcAft>
                <a:spcPct val="0"/>
              </a:spcAft>
              <a:buClr>
                <a:schemeClr val="tx1"/>
              </a:buClr>
              <a:buSzTx/>
              <a:buFont typeface="Arial" panose="020B0604020202020204" pitchFamily="34" charset="0"/>
              <a:buChar char="•"/>
            </a:pPr>
            <a:r>
              <a:rPr lang="en-US" sz="2300" dirty="0">
                <a:solidFill>
                  <a:schemeClr val="tx1"/>
                </a:solidFill>
              </a:rPr>
              <a:t>The design of this building will  accommodate the projected growth for the next ten years.</a:t>
            </a:r>
          </a:p>
          <a:p>
            <a:pPr lvl="1" fontAlgn="base">
              <a:spcAft>
                <a:spcPct val="0"/>
              </a:spcAft>
              <a:buClr>
                <a:schemeClr val="tx1"/>
              </a:buClr>
              <a:buSzTx/>
              <a:buFont typeface="Arial" panose="020B0604020202020204" pitchFamily="34" charset="0"/>
              <a:buChar char="•"/>
            </a:pPr>
            <a:r>
              <a:rPr lang="en-US" sz="2300" dirty="0">
                <a:solidFill>
                  <a:schemeClr val="tx1"/>
                </a:solidFill>
              </a:rPr>
              <a:t>This project is proposed to be funded using lease purchase.</a:t>
            </a:r>
          </a:p>
          <a:p>
            <a:pPr lvl="1" fontAlgn="base">
              <a:spcAft>
                <a:spcPct val="0"/>
              </a:spcAft>
              <a:buClr>
                <a:schemeClr val="tx1"/>
              </a:buClr>
              <a:buSzTx/>
              <a:buFont typeface="Arial" panose="020B0604020202020204" pitchFamily="34" charset="0"/>
              <a:buChar char="•"/>
            </a:pPr>
            <a:endParaRPr lang="en-US" sz="2300" dirty="0">
              <a:solidFill>
                <a:schemeClr val="tx1"/>
              </a:solidFill>
            </a:endParaRPr>
          </a:p>
          <a:p>
            <a:pPr lvl="1" fontAlgn="base">
              <a:spcAft>
                <a:spcPct val="0"/>
              </a:spcAft>
              <a:buClr>
                <a:schemeClr val="tx1"/>
              </a:buClr>
              <a:buSzTx/>
              <a:buFont typeface="Arial" panose="020B0604020202020204" pitchFamily="34" charset="0"/>
              <a:buChar char="•"/>
            </a:pPr>
            <a:endParaRPr lang="en-US" sz="2300" dirty="0">
              <a:solidFill>
                <a:schemeClr val="tx1"/>
              </a:solidFill>
            </a:endParaRPr>
          </a:p>
          <a:p>
            <a:endParaRPr lang="en-US" dirty="0"/>
          </a:p>
        </p:txBody>
      </p:sp>
    </p:spTree>
    <p:extLst>
      <p:ext uri="{BB962C8B-B14F-4D97-AF65-F5344CB8AC3E}">
        <p14:creationId xmlns:p14="http://schemas.microsoft.com/office/powerpoint/2010/main" val="20604250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500" b="1" dirty="0">
                <a:solidFill>
                  <a:schemeClr val="accent2">
                    <a:lumMod val="75000"/>
                  </a:schemeClr>
                </a:solidFill>
              </a:rPr>
              <a:t>DEPARTMENT RANK: 4</a:t>
            </a:r>
          </a:p>
        </p:txBody>
      </p:sp>
      <p:sp>
        <p:nvSpPr>
          <p:cNvPr id="3" name="Content Placeholder 2"/>
          <p:cNvSpPr>
            <a:spLocks noGrp="1"/>
          </p:cNvSpPr>
          <p:nvPr>
            <p:ph sz="quarter" idx="1"/>
          </p:nvPr>
        </p:nvSpPr>
        <p:spPr>
          <a:xfrm>
            <a:off x="228600" y="1752600"/>
            <a:ext cx="8686800" cy="4495800"/>
          </a:xfrm>
        </p:spPr>
        <p:txBody>
          <a:bodyPr>
            <a:normAutofit/>
          </a:bodyPr>
          <a:lstStyle/>
          <a:p>
            <a:pPr marL="0" indent="0" algn="ctr">
              <a:buNone/>
            </a:pPr>
            <a:endParaRPr lang="en-US" b="1" dirty="0">
              <a:solidFill>
                <a:srgbClr val="002060"/>
              </a:solidFill>
            </a:endParaRPr>
          </a:p>
          <a:p>
            <a:pPr marL="0" indent="0" algn="ctr">
              <a:buNone/>
            </a:pPr>
            <a:endParaRPr lang="en-US" b="1" dirty="0">
              <a:solidFill>
                <a:srgbClr val="002060"/>
              </a:solidFill>
            </a:endParaRPr>
          </a:p>
          <a:p>
            <a:pPr marL="0" indent="0" algn="ctr">
              <a:buNone/>
            </a:pPr>
            <a:r>
              <a:rPr lang="en-US" sz="3200" b="1" dirty="0">
                <a:solidFill>
                  <a:srgbClr val="002060"/>
                </a:solidFill>
              </a:rPr>
              <a:t>Administration Building,</a:t>
            </a:r>
          </a:p>
          <a:p>
            <a:pPr marL="0" indent="0" algn="ctr">
              <a:buNone/>
            </a:pPr>
            <a:r>
              <a:rPr lang="en-US" sz="3200" b="1" dirty="0">
                <a:solidFill>
                  <a:srgbClr val="002060"/>
                </a:solidFill>
              </a:rPr>
              <a:t>Sahara Complex</a:t>
            </a:r>
            <a:endParaRPr lang="en-US" sz="3200" b="1" dirty="0">
              <a:solidFill>
                <a:schemeClr val="accent2">
                  <a:lumMod val="75000"/>
                </a:schemeClr>
              </a:solidFill>
            </a:endParaRPr>
          </a:p>
          <a:p>
            <a:pPr marL="274320" lvl="1" indent="0">
              <a:buNone/>
            </a:pPr>
            <a:endParaRPr lang="en-US" sz="1500" b="1" dirty="0"/>
          </a:p>
          <a:p>
            <a:pPr marL="274320" lvl="1" indent="0">
              <a:buNone/>
            </a:pPr>
            <a:endParaRPr lang="en-US" sz="1500" b="1" dirty="0"/>
          </a:p>
          <a:p>
            <a:pPr lvl="1">
              <a:buFont typeface="Wingdings" panose="05000000000000000000" pitchFamily="2" charset="2"/>
              <a:buChar char="Ø"/>
            </a:pPr>
            <a:endParaRPr lang="en-US" sz="1500" b="1" dirty="0"/>
          </a:p>
          <a:p>
            <a:pPr lvl="1">
              <a:buFont typeface="Wingdings" panose="05000000000000000000" pitchFamily="2" charset="2"/>
              <a:buChar char="Ø"/>
            </a:pPr>
            <a:endParaRPr lang="en-US" sz="1500" b="1" dirty="0"/>
          </a:p>
          <a:p>
            <a:endParaRPr lang="en-US" dirty="0"/>
          </a:p>
        </p:txBody>
      </p:sp>
      <p:sp>
        <p:nvSpPr>
          <p:cNvPr id="6" name="Slide Number Placeholder 5"/>
          <p:cNvSpPr>
            <a:spLocks noGrp="1"/>
          </p:cNvSpPr>
          <p:nvPr>
            <p:ph type="sldNum" sz="quarter" idx="12"/>
          </p:nvPr>
        </p:nvSpPr>
        <p:spPr/>
        <p:txBody>
          <a:bodyPr/>
          <a:lstStyle/>
          <a:p>
            <a:fld id="{D79CCDD5-C9AA-4D44-8B22-57D42E1A48A4}" type="slidenum">
              <a:rPr lang="en-US" smtClean="0"/>
              <a:t>14</a:t>
            </a:fld>
            <a:endParaRPr lang="en-US" dirty="0"/>
          </a:p>
        </p:txBody>
      </p:sp>
    </p:spTree>
    <p:extLst>
      <p:ext uri="{BB962C8B-B14F-4D97-AF65-F5344CB8AC3E}">
        <p14:creationId xmlns:p14="http://schemas.microsoft.com/office/powerpoint/2010/main" val="30581033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500" b="1" dirty="0">
                <a:solidFill>
                  <a:schemeClr val="accent2">
                    <a:lumMod val="75000"/>
                  </a:schemeClr>
                </a:solidFill>
              </a:rPr>
              <a:t>Administration Building- Existing Aerial</a:t>
            </a:r>
          </a:p>
        </p:txBody>
      </p:sp>
      <p:sp>
        <p:nvSpPr>
          <p:cNvPr id="6" name="Slide Number Placeholder 5"/>
          <p:cNvSpPr>
            <a:spLocks noGrp="1"/>
          </p:cNvSpPr>
          <p:nvPr>
            <p:ph type="sldNum" sz="quarter" idx="12"/>
          </p:nvPr>
        </p:nvSpPr>
        <p:spPr/>
        <p:txBody>
          <a:bodyPr/>
          <a:lstStyle/>
          <a:p>
            <a:fld id="{D79CCDD5-C9AA-4D44-8B22-57D42E1A48A4}" type="slidenum">
              <a:rPr lang="en-US" smtClean="0"/>
              <a:t>15</a:t>
            </a:fld>
            <a:endParaRPr lang="en-US" dirty="0"/>
          </a:p>
        </p:txBody>
      </p:sp>
      <p:pic>
        <p:nvPicPr>
          <p:cNvPr id="49" name="Picture 48">
            <a:extLst>
              <a:ext uri="{FF2B5EF4-FFF2-40B4-BE49-F238E27FC236}">
                <a16:creationId xmlns:a16="http://schemas.microsoft.com/office/drawing/2014/main" id="{457F8FBD-C3AE-488B-BA8B-89F7F1333753}"/>
              </a:ext>
            </a:extLst>
          </p:cNvPr>
          <p:cNvPicPr>
            <a:picLocks noChangeAspect="1"/>
          </p:cNvPicPr>
          <p:nvPr/>
        </p:nvPicPr>
        <p:blipFill rotWithShape="1">
          <a:blip r:embed="rId3">
            <a:extLst>
              <a:ext uri="{28A0092B-C50C-407E-A947-70E740481C1C}">
                <a14:useLocalDpi xmlns:a14="http://schemas.microsoft.com/office/drawing/2010/main" val="0"/>
              </a:ext>
            </a:extLst>
          </a:blip>
          <a:srcRect l="14166" t="10634" r="25000" b="3265"/>
          <a:stretch/>
        </p:blipFill>
        <p:spPr>
          <a:xfrm>
            <a:off x="2088969" y="1576829"/>
            <a:ext cx="4953000" cy="4872426"/>
          </a:xfrm>
          <a:prstGeom prst="rect">
            <a:avLst/>
          </a:prstGeom>
        </p:spPr>
      </p:pic>
      <p:sp>
        <p:nvSpPr>
          <p:cNvPr id="50" name="TextBox 49">
            <a:extLst>
              <a:ext uri="{FF2B5EF4-FFF2-40B4-BE49-F238E27FC236}">
                <a16:creationId xmlns:a16="http://schemas.microsoft.com/office/drawing/2014/main" id="{5C5258FE-AA7D-45FE-9111-274932C7AFF1}"/>
              </a:ext>
            </a:extLst>
          </p:cNvPr>
          <p:cNvSpPr txBox="1"/>
          <p:nvPr/>
        </p:nvSpPr>
        <p:spPr>
          <a:xfrm>
            <a:off x="755468" y="3713793"/>
            <a:ext cx="1066801" cy="584775"/>
          </a:xfrm>
          <a:prstGeom prst="rect">
            <a:avLst/>
          </a:prstGeom>
          <a:noFill/>
        </p:spPr>
        <p:txBody>
          <a:bodyPr wrap="square" rtlCol="0">
            <a:spAutoFit/>
          </a:bodyPr>
          <a:lstStyle/>
          <a:p>
            <a:r>
              <a:rPr lang="en-US" sz="1600" b="1" dirty="0"/>
              <a:t>Sahara DMV</a:t>
            </a:r>
          </a:p>
        </p:txBody>
      </p:sp>
      <p:sp>
        <p:nvSpPr>
          <p:cNvPr id="51" name="TextBox 50">
            <a:extLst>
              <a:ext uri="{FF2B5EF4-FFF2-40B4-BE49-F238E27FC236}">
                <a16:creationId xmlns:a16="http://schemas.microsoft.com/office/drawing/2014/main" id="{31C1B9AD-BC80-4F58-AC56-A647BBEA6588}"/>
              </a:ext>
            </a:extLst>
          </p:cNvPr>
          <p:cNvSpPr txBox="1"/>
          <p:nvPr/>
        </p:nvSpPr>
        <p:spPr>
          <a:xfrm>
            <a:off x="584019" y="1495631"/>
            <a:ext cx="2209800" cy="584775"/>
          </a:xfrm>
          <a:prstGeom prst="rect">
            <a:avLst/>
          </a:prstGeom>
          <a:noFill/>
        </p:spPr>
        <p:txBody>
          <a:bodyPr wrap="square" rtlCol="0">
            <a:spAutoFit/>
          </a:bodyPr>
          <a:lstStyle/>
          <a:p>
            <a:r>
              <a:rPr lang="en-US" sz="1600" b="1" dirty="0"/>
              <a:t>Department of Agriculture</a:t>
            </a:r>
          </a:p>
        </p:txBody>
      </p:sp>
      <p:sp>
        <p:nvSpPr>
          <p:cNvPr id="52" name="TextBox 51">
            <a:extLst>
              <a:ext uri="{FF2B5EF4-FFF2-40B4-BE49-F238E27FC236}">
                <a16:creationId xmlns:a16="http://schemas.microsoft.com/office/drawing/2014/main" id="{CF65E1E8-3979-48D7-9B15-27F3262E13CB}"/>
              </a:ext>
            </a:extLst>
          </p:cNvPr>
          <p:cNvSpPr txBox="1"/>
          <p:nvPr/>
        </p:nvSpPr>
        <p:spPr>
          <a:xfrm>
            <a:off x="7308669" y="2110853"/>
            <a:ext cx="1447800" cy="584775"/>
          </a:xfrm>
          <a:prstGeom prst="rect">
            <a:avLst/>
          </a:prstGeom>
          <a:noFill/>
        </p:spPr>
        <p:txBody>
          <a:bodyPr wrap="square" rtlCol="0">
            <a:spAutoFit/>
          </a:bodyPr>
          <a:lstStyle/>
          <a:p>
            <a:r>
              <a:rPr lang="en-US" sz="1600" b="1" dirty="0"/>
              <a:t>McLeod Building</a:t>
            </a:r>
          </a:p>
        </p:txBody>
      </p:sp>
      <p:sp>
        <p:nvSpPr>
          <p:cNvPr id="53" name="Line 7">
            <a:extLst>
              <a:ext uri="{FF2B5EF4-FFF2-40B4-BE49-F238E27FC236}">
                <a16:creationId xmlns:a16="http://schemas.microsoft.com/office/drawing/2014/main" id="{0A495DB8-A4AA-44D2-96AB-D0A6F1401524}"/>
              </a:ext>
            </a:extLst>
          </p:cNvPr>
          <p:cNvSpPr>
            <a:spLocks noChangeShapeType="1"/>
          </p:cNvSpPr>
          <p:nvPr/>
        </p:nvSpPr>
        <p:spPr bwMode="auto">
          <a:xfrm flipH="1">
            <a:off x="6394269" y="2263253"/>
            <a:ext cx="990600" cy="844528"/>
          </a:xfrm>
          <a:prstGeom prst="line">
            <a:avLst/>
          </a:prstGeom>
          <a:noFill/>
          <a:ln w="9525">
            <a:solidFill>
              <a:srgbClr val="FF0000"/>
            </a:solidFill>
            <a:round/>
            <a:headEnd/>
            <a:tailEnd type="triangle" w="med" len="med"/>
          </a:ln>
          <a:effectLst/>
        </p:spPr>
        <p:txBody>
          <a:bodyPr/>
          <a:lstStyle/>
          <a:p>
            <a:endParaRPr lang="en-US" sz="2800" dirty="0"/>
          </a:p>
        </p:txBody>
      </p:sp>
      <p:sp>
        <p:nvSpPr>
          <p:cNvPr id="54" name="Line 7">
            <a:extLst>
              <a:ext uri="{FF2B5EF4-FFF2-40B4-BE49-F238E27FC236}">
                <a16:creationId xmlns:a16="http://schemas.microsoft.com/office/drawing/2014/main" id="{107BE362-FDD2-4C4D-BDF3-06E601DEAF7C}"/>
              </a:ext>
            </a:extLst>
          </p:cNvPr>
          <p:cNvSpPr>
            <a:spLocks noChangeShapeType="1"/>
          </p:cNvSpPr>
          <p:nvPr/>
        </p:nvSpPr>
        <p:spPr bwMode="auto">
          <a:xfrm>
            <a:off x="1822269" y="1913367"/>
            <a:ext cx="838200" cy="121286"/>
          </a:xfrm>
          <a:prstGeom prst="line">
            <a:avLst/>
          </a:prstGeom>
          <a:noFill/>
          <a:ln w="9525">
            <a:solidFill>
              <a:srgbClr val="FF0000"/>
            </a:solidFill>
            <a:round/>
            <a:headEnd/>
            <a:tailEnd type="triangle" w="med" len="med"/>
          </a:ln>
          <a:effectLst/>
        </p:spPr>
        <p:txBody>
          <a:bodyPr/>
          <a:lstStyle/>
          <a:p>
            <a:endParaRPr lang="en-US" sz="2800" dirty="0"/>
          </a:p>
        </p:txBody>
      </p:sp>
      <p:sp>
        <p:nvSpPr>
          <p:cNvPr id="55" name="Isosceles Triangle 54">
            <a:extLst>
              <a:ext uri="{FF2B5EF4-FFF2-40B4-BE49-F238E27FC236}">
                <a16:creationId xmlns:a16="http://schemas.microsoft.com/office/drawing/2014/main" id="{F52EDEA5-85E3-4D27-B807-AC0608A781B5}"/>
              </a:ext>
            </a:extLst>
          </p:cNvPr>
          <p:cNvSpPr/>
          <p:nvPr/>
        </p:nvSpPr>
        <p:spPr>
          <a:xfrm>
            <a:off x="8299269" y="4473053"/>
            <a:ext cx="381000" cy="22860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6" name="Rectangle 55">
            <a:extLst>
              <a:ext uri="{FF2B5EF4-FFF2-40B4-BE49-F238E27FC236}">
                <a16:creationId xmlns:a16="http://schemas.microsoft.com/office/drawing/2014/main" id="{DC2F8993-8B3F-4109-8584-C70D5986BC28}"/>
              </a:ext>
            </a:extLst>
          </p:cNvPr>
          <p:cNvSpPr/>
          <p:nvPr/>
        </p:nvSpPr>
        <p:spPr>
          <a:xfrm>
            <a:off x="8146869" y="4701653"/>
            <a:ext cx="762000" cy="338554"/>
          </a:xfrm>
          <a:prstGeom prst="rect">
            <a:avLst/>
          </a:prstGeom>
        </p:spPr>
        <p:txBody>
          <a:bodyPr wrap="square">
            <a:spAutoFit/>
          </a:bodyPr>
          <a:lstStyle/>
          <a:p>
            <a:r>
              <a:rPr lang="en-US" sz="1600" b="1" dirty="0">
                <a:solidFill>
                  <a:srgbClr val="FF0000"/>
                </a:solidFill>
              </a:rPr>
              <a:t>North</a:t>
            </a:r>
          </a:p>
        </p:txBody>
      </p:sp>
      <p:sp>
        <p:nvSpPr>
          <p:cNvPr id="57" name="Line 7">
            <a:extLst>
              <a:ext uri="{FF2B5EF4-FFF2-40B4-BE49-F238E27FC236}">
                <a16:creationId xmlns:a16="http://schemas.microsoft.com/office/drawing/2014/main" id="{CF7F6AC8-13A3-40E6-A078-4F9723B6D1B2}"/>
              </a:ext>
            </a:extLst>
          </p:cNvPr>
          <p:cNvSpPr>
            <a:spLocks noChangeShapeType="1"/>
          </p:cNvSpPr>
          <p:nvPr/>
        </p:nvSpPr>
        <p:spPr bwMode="auto">
          <a:xfrm flipV="1">
            <a:off x="1746069" y="5621675"/>
            <a:ext cx="1047750" cy="0"/>
          </a:xfrm>
          <a:prstGeom prst="line">
            <a:avLst/>
          </a:prstGeom>
          <a:noFill/>
          <a:ln w="9525">
            <a:solidFill>
              <a:srgbClr val="FF0000"/>
            </a:solidFill>
            <a:round/>
            <a:headEnd/>
            <a:tailEnd type="triangle" w="med" len="med"/>
          </a:ln>
          <a:effectLst/>
        </p:spPr>
        <p:txBody>
          <a:bodyPr/>
          <a:lstStyle/>
          <a:p>
            <a:endParaRPr lang="en-US" sz="2800" dirty="0"/>
          </a:p>
        </p:txBody>
      </p:sp>
      <p:sp>
        <p:nvSpPr>
          <p:cNvPr id="58" name="TextBox 57">
            <a:extLst>
              <a:ext uri="{FF2B5EF4-FFF2-40B4-BE49-F238E27FC236}">
                <a16:creationId xmlns:a16="http://schemas.microsoft.com/office/drawing/2014/main" id="{EFCFE164-FB0E-40D8-B81B-C15AEB9EA674}"/>
              </a:ext>
            </a:extLst>
          </p:cNvPr>
          <p:cNvSpPr txBox="1"/>
          <p:nvPr/>
        </p:nvSpPr>
        <p:spPr>
          <a:xfrm>
            <a:off x="803094" y="5209647"/>
            <a:ext cx="1066801" cy="584775"/>
          </a:xfrm>
          <a:prstGeom prst="rect">
            <a:avLst/>
          </a:prstGeom>
          <a:noFill/>
        </p:spPr>
        <p:txBody>
          <a:bodyPr wrap="square" rtlCol="0">
            <a:spAutoFit/>
          </a:bodyPr>
          <a:lstStyle/>
          <a:p>
            <a:r>
              <a:rPr lang="en-US" sz="1600" b="1" dirty="0"/>
              <a:t>Bradley Building</a:t>
            </a:r>
          </a:p>
        </p:txBody>
      </p:sp>
      <p:sp>
        <p:nvSpPr>
          <p:cNvPr id="59" name="Line 7">
            <a:extLst>
              <a:ext uri="{FF2B5EF4-FFF2-40B4-BE49-F238E27FC236}">
                <a16:creationId xmlns:a16="http://schemas.microsoft.com/office/drawing/2014/main" id="{DA3AC3F2-C845-4AD1-99D1-DEFD5A370DF6}"/>
              </a:ext>
            </a:extLst>
          </p:cNvPr>
          <p:cNvSpPr>
            <a:spLocks noChangeShapeType="1"/>
          </p:cNvSpPr>
          <p:nvPr/>
        </p:nvSpPr>
        <p:spPr bwMode="auto">
          <a:xfrm flipV="1">
            <a:off x="1346019" y="4092053"/>
            <a:ext cx="2305049" cy="0"/>
          </a:xfrm>
          <a:prstGeom prst="line">
            <a:avLst/>
          </a:prstGeom>
          <a:noFill/>
          <a:ln w="9525">
            <a:solidFill>
              <a:srgbClr val="FF0000"/>
            </a:solidFill>
            <a:round/>
            <a:headEnd/>
            <a:tailEnd type="triangle" w="med" len="med"/>
          </a:ln>
          <a:effectLst/>
        </p:spPr>
        <p:txBody>
          <a:bodyPr/>
          <a:lstStyle/>
          <a:p>
            <a:endParaRPr lang="en-US" sz="2800" dirty="0"/>
          </a:p>
        </p:txBody>
      </p:sp>
    </p:spTree>
    <p:extLst>
      <p:ext uri="{BB962C8B-B14F-4D97-AF65-F5344CB8AC3E}">
        <p14:creationId xmlns:p14="http://schemas.microsoft.com/office/powerpoint/2010/main" val="2790054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500" b="1" dirty="0">
                <a:solidFill>
                  <a:schemeClr val="accent2">
                    <a:lumMod val="75000"/>
                  </a:schemeClr>
                </a:solidFill>
              </a:rPr>
              <a:t>Administration Building- Existing Aerial</a:t>
            </a:r>
          </a:p>
        </p:txBody>
      </p:sp>
      <p:sp>
        <p:nvSpPr>
          <p:cNvPr id="6" name="Slide Number Placeholder 5"/>
          <p:cNvSpPr>
            <a:spLocks noGrp="1"/>
          </p:cNvSpPr>
          <p:nvPr>
            <p:ph type="sldNum" sz="quarter" idx="12"/>
          </p:nvPr>
        </p:nvSpPr>
        <p:spPr/>
        <p:txBody>
          <a:bodyPr/>
          <a:lstStyle/>
          <a:p>
            <a:fld id="{D79CCDD5-C9AA-4D44-8B22-57D42E1A48A4}" type="slidenum">
              <a:rPr lang="en-US" smtClean="0"/>
              <a:t>16</a:t>
            </a:fld>
            <a:endParaRPr lang="en-US" dirty="0"/>
          </a:p>
        </p:txBody>
      </p:sp>
      <p:pic>
        <p:nvPicPr>
          <p:cNvPr id="49" name="Picture 48">
            <a:extLst>
              <a:ext uri="{FF2B5EF4-FFF2-40B4-BE49-F238E27FC236}">
                <a16:creationId xmlns:a16="http://schemas.microsoft.com/office/drawing/2014/main" id="{457F8FBD-C3AE-488B-BA8B-89F7F1333753}"/>
              </a:ext>
            </a:extLst>
          </p:cNvPr>
          <p:cNvPicPr>
            <a:picLocks noChangeAspect="1"/>
          </p:cNvPicPr>
          <p:nvPr/>
        </p:nvPicPr>
        <p:blipFill rotWithShape="1">
          <a:blip r:embed="rId3">
            <a:extLst>
              <a:ext uri="{28A0092B-C50C-407E-A947-70E740481C1C}">
                <a14:useLocalDpi xmlns:a14="http://schemas.microsoft.com/office/drawing/2010/main" val="0"/>
              </a:ext>
            </a:extLst>
          </a:blip>
          <a:srcRect l="14166" t="10634" r="25000" b="3265"/>
          <a:stretch/>
        </p:blipFill>
        <p:spPr>
          <a:xfrm>
            <a:off x="2088969" y="1576829"/>
            <a:ext cx="4953000" cy="4872426"/>
          </a:xfrm>
          <a:prstGeom prst="rect">
            <a:avLst/>
          </a:prstGeom>
        </p:spPr>
      </p:pic>
      <p:sp>
        <p:nvSpPr>
          <p:cNvPr id="50" name="TextBox 49">
            <a:extLst>
              <a:ext uri="{FF2B5EF4-FFF2-40B4-BE49-F238E27FC236}">
                <a16:creationId xmlns:a16="http://schemas.microsoft.com/office/drawing/2014/main" id="{5C5258FE-AA7D-45FE-9111-274932C7AFF1}"/>
              </a:ext>
            </a:extLst>
          </p:cNvPr>
          <p:cNvSpPr txBox="1"/>
          <p:nvPr/>
        </p:nvSpPr>
        <p:spPr>
          <a:xfrm>
            <a:off x="755468" y="3713793"/>
            <a:ext cx="1066801" cy="584775"/>
          </a:xfrm>
          <a:prstGeom prst="rect">
            <a:avLst/>
          </a:prstGeom>
          <a:noFill/>
        </p:spPr>
        <p:txBody>
          <a:bodyPr wrap="square" rtlCol="0">
            <a:spAutoFit/>
          </a:bodyPr>
          <a:lstStyle/>
          <a:p>
            <a:r>
              <a:rPr lang="en-US" sz="1600" b="1" dirty="0"/>
              <a:t>Sahara DMV</a:t>
            </a:r>
          </a:p>
        </p:txBody>
      </p:sp>
      <p:sp>
        <p:nvSpPr>
          <p:cNvPr id="51" name="TextBox 50">
            <a:extLst>
              <a:ext uri="{FF2B5EF4-FFF2-40B4-BE49-F238E27FC236}">
                <a16:creationId xmlns:a16="http://schemas.microsoft.com/office/drawing/2014/main" id="{31C1B9AD-BC80-4F58-AC56-A647BBEA6588}"/>
              </a:ext>
            </a:extLst>
          </p:cNvPr>
          <p:cNvSpPr txBox="1"/>
          <p:nvPr/>
        </p:nvSpPr>
        <p:spPr>
          <a:xfrm>
            <a:off x="584019" y="1495631"/>
            <a:ext cx="2209800" cy="584775"/>
          </a:xfrm>
          <a:prstGeom prst="rect">
            <a:avLst/>
          </a:prstGeom>
          <a:noFill/>
        </p:spPr>
        <p:txBody>
          <a:bodyPr wrap="square" rtlCol="0">
            <a:spAutoFit/>
          </a:bodyPr>
          <a:lstStyle/>
          <a:p>
            <a:r>
              <a:rPr lang="en-US" sz="1600" b="1" dirty="0"/>
              <a:t>Department of Agriculture</a:t>
            </a:r>
          </a:p>
        </p:txBody>
      </p:sp>
      <p:sp>
        <p:nvSpPr>
          <p:cNvPr id="52" name="TextBox 51">
            <a:extLst>
              <a:ext uri="{FF2B5EF4-FFF2-40B4-BE49-F238E27FC236}">
                <a16:creationId xmlns:a16="http://schemas.microsoft.com/office/drawing/2014/main" id="{CF65E1E8-3979-48D7-9B15-27F3262E13CB}"/>
              </a:ext>
            </a:extLst>
          </p:cNvPr>
          <p:cNvSpPr txBox="1"/>
          <p:nvPr/>
        </p:nvSpPr>
        <p:spPr>
          <a:xfrm>
            <a:off x="7308669" y="2110853"/>
            <a:ext cx="1447800" cy="584775"/>
          </a:xfrm>
          <a:prstGeom prst="rect">
            <a:avLst/>
          </a:prstGeom>
          <a:noFill/>
        </p:spPr>
        <p:txBody>
          <a:bodyPr wrap="square" rtlCol="0">
            <a:spAutoFit/>
          </a:bodyPr>
          <a:lstStyle/>
          <a:p>
            <a:r>
              <a:rPr lang="en-US" sz="1600" b="1" dirty="0"/>
              <a:t>McLeod Building</a:t>
            </a:r>
          </a:p>
        </p:txBody>
      </p:sp>
      <p:sp>
        <p:nvSpPr>
          <p:cNvPr id="53" name="Line 7">
            <a:extLst>
              <a:ext uri="{FF2B5EF4-FFF2-40B4-BE49-F238E27FC236}">
                <a16:creationId xmlns:a16="http://schemas.microsoft.com/office/drawing/2014/main" id="{0A495DB8-A4AA-44D2-96AB-D0A6F1401524}"/>
              </a:ext>
            </a:extLst>
          </p:cNvPr>
          <p:cNvSpPr>
            <a:spLocks noChangeShapeType="1"/>
          </p:cNvSpPr>
          <p:nvPr/>
        </p:nvSpPr>
        <p:spPr bwMode="auto">
          <a:xfrm flipH="1">
            <a:off x="6394269" y="2263253"/>
            <a:ext cx="990600" cy="844528"/>
          </a:xfrm>
          <a:prstGeom prst="line">
            <a:avLst/>
          </a:prstGeom>
          <a:noFill/>
          <a:ln w="9525">
            <a:solidFill>
              <a:srgbClr val="FF0000"/>
            </a:solidFill>
            <a:round/>
            <a:headEnd/>
            <a:tailEnd type="triangle" w="med" len="med"/>
          </a:ln>
          <a:effectLst/>
        </p:spPr>
        <p:txBody>
          <a:bodyPr/>
          <a:lstStyle/>
          <a:p>
            <a:endParaRPr lang="en-US" sz="2800" dirty="0"/>
          </a:p>
        </p:txBody>
      </p:sp>
      <p:sp>
        <p:nvSpPr>
          <p:cNvPr id="54" name="Line 7">
            <a:extLst>
              <a:ext uri="{FF2B5EF4-FFF2-40B4-BE49-F238E27FC236}">
                <a16:creationId xmlns:a16="http://schemas.microsoft.com/office/drawing/2014/main" id="{107BE362-FDD2-4C4D-BDF3-06E601DEAF7C}"/>
              </a:ext>
            </a:extLst>
          </p:cNvPr>
          <p:cNvSpPr>
            <a:spLocks noChangeShapeType="1"/>
          </p:cNvSpPr>
          <p:nvPr/>
        </p:nvSpPr>
        <p:spPr bwMode="auto">
          <a:xfrm>
            <a:off x="1822269" y="1913367"/>
            <a:ext cx="838200" cy="121286"/>
          </a:xfrm>
          <a:prstGeom prst="line">
            <a:avLst/>
          </a:prstGeom>
          <a:noFill/>
          <a:ln w="9525">
            <a:solidFill>
              <a:srgbClr val="FF0000"/>
            </a:solidFill>
            <a:round/>
            <a:headEnd/>
            <a:tailEnd type="triangle" w="med" len="med"/>
          </a:ln>
          <a:effectLst/>
        </p:spPr>
        <p:txBody>
          <a:bodyPr/>
          <a:lstStyle/>
          <a:p>
            <a:endParaRPr lang="en-US" sz="2800" dirty="0"/>
          </a:p>
        </p:txBody>
      </p:sp>
      <p:sp>
        <p:nvSpPr>
          <p:cNvPr id="55" name="Isosceles Triangle 54">
            <a:extLst>
              <a:ext uri="{FF2B5EF4-FFF2-40B4-BE49-F238E27FC236}">
                <a16:creationId xmlns:a16="http://schemas.microsoft.com/office/drawing/2014/main" id="{F52EDEA5-85E3-4D27-B807-AC0608A781B5}"/>
              </a:ext>
            </a:extLst>
          </p:cNvPr>
          <p:cNvSpPr/>
          <p:nvPr/>
        </p:nvSpPr>
        <p:spPr>
          <a:xfrm>
            <a:off x="8318319" y="5807409"/>
            <a:ext cx="381000" cy="22860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56" name="Rectangle 55">
            <a:extLst>
              <a:ext uri="{FF2B5EF4-FFF2-40B4-BE49-F238E27FC236}">
                <a16:creationId xmlns:a16="http://schemas.microsoft.com/office/drawing/2014/main" id="{DC2F8993-8B3F-4109-8584-C70D5986BC28}"/>
              </a:ext>
            </a:extLst>
          </p:cNvPr>
          <p:cNvSpPr/>
          <p:nvPr/>
        </p:nvSpPr>
        <p:spPr>
          <a:xfrm>
            <a:off x="8165919" y="6036009"/>
            <a:ext cx="762000" cy="338554"/>
          </a:xfrm>
          <a:prstGeom prst="rect">
            <a:avLst/>
          </a:prstGeom>
        </p:spPr>
        <p:txBody>
          <a:bodyPr wrap="square">
            <a:spAutoFit/>
          </a:bodyPr>
          <a:lstStyle/>
          <a:p>
            <a:r>
              <a:rPr lang="en-US" sz="1600" b="1" dirty="0">
                <a:solidFill>
                  <a:srgbClr val="FF0000"/>
                </a:solidFill>
              </a:rPr>
              <a:t>North</a:t>
            </a:r>
          </a:p>
        </p:txBody>
      </p:sp>
      <p:sp>
        <p:nvSpPr>
          <p:cNvPr id="57" name="Line 7">
            <a:extLst>
              <a:ext uri="{FF2B5EF4-FFF2-40B4-BE49-F238E27FC236}">
                <a16:creationId xmlns:a16="http://schemas.microsoft.com/office/drawing/2014/main" id="{CF7F6AC8-13A3-40E6-A078-4F9723B6D1B2}"/>
              </a:ext>
            </a:extLst>
          </p:cNvPr>
          <p:cNvSpPr>
            <a:spLocks noChangeShapeType="1"/>
          </p:cNvSpPr>
          <p:nvPr/>
        </p:nvSpPr>
        <p:spPr bwMode="auto">
          <a:xfrm flipV="1">
            <a:off x="1746069" y="5621675"/>
            <a:ext cx="1047750" cy="0"/>
          </a:xfrm>
          <a:prstGeom prst="line">
            <a:avLst/>
          </a:prstGeom>
          <a:noFill/>
          <a:ln w="9525">
            <a:solidFill>
              <a:srgbClr val="FF0000"/>
            </a:solidFill>
            <a:round/>
            <a:headEnd/>
            <a:tailEnd type="triangle" w="med" len="med"/>
          </a:ln>
          <a:effectLst/>
        </p:spPr>
        <p:txBody>
          <a:bodyPr/>
          <a:lstStyle/>
          <a:p>
            <a:endParaRPr lang="en-US" sz="2800" dirty="0"/>
          </a:p>
        </p:txBody>
      </p:sp>
      <p:sp>
        <p:nvSpPr>
          <p:cNvPr id="58" name="TextBox 57">
            <a:extLst>
              <a:ext uri="{FF2B5EF4-FFF2-40B4-BE49-F238E27FC236}">
                <a16:creationId xmlns:a16="http://schemas.microsoft.com/office/drawing/2014/main" id="{EFCFE164-FB0E-40D8-B81B-C15AEB9EA674}"/>
              </a:ext>
            </a:extLst>
          </p:cNvPr>
          <p:cNvSpPr txBox="1"/>
          <p:nvPr/>
        </p:nvSpPr>
        <p:spPr>
          <a:xfrm>
            <a:off x="803094" y="5209647"/>
            <a:ext cx="1066801" cy="584775"/>
          </a:xfrm>
          <a:prstGeom prst="rect">
            <a:avLst/>
          </a:prstGeom>
          <a:noFill/>
        </p:spPr>
        <p:txBody>
          <a:bodyPr wrap="square" rtlCol="0">
            <a:spAutoFit/>
          </a:bodyPr>
          <a:lstStyle/>
          <a:p>
            <a:r>
              <a:rPr lang="en-US" sz="1600" b="1" dirty="0"/>
              <a:t>Bradley Building</a:t>
            </a:r>
          </a:p>
        </p:txBody>
      </p:sp>
      <p:sp>
        <p:nvSpPr>
          <p:cNvPr id="59" name="Line 7">
            <a:extLst>
              <a:ext uri="{FF2B5EF4-FFF2-40B4-BE49-F238E27FC236}">
                <a16:creationId xmlns:a16="http://schemas.microsoft.com/office/drawing/2014/main" id="{DA3AC3F2-C845-4AD1-99D1-DEFD5A370DF6}"/>
              </a:ext>
            </a:extLst>
          </p:cNvPr>
          <p:cNvSpPr>
            <a:spLocks noChangeShapeType="1"/>
          </p:cNvSpPr>
          <p:nvPr/>
        </p:nvSpPr>
        <p:spPr bwMode="auto">
          <a:xfrm flipV="1">
            <a:off x="1346019" y="4092053"/>
            <a:ext cx="2305049" cy="0"/>
          </a:xfrm>
          <a:prstGeom prst="line">
            <a:avLst/>
          </a:prstGeom>
          <a:noFill/>
          <a:ln w="9525">
            <a:solidFill>
              <a:srgbClr val="FF0000"/>
            </a:solidFill>
            <a:round/>
            <a:headEnd/>
            <a:tailEnd type="triangle" w="med" len="med"/>
          </a:ln>
          <a:effectLst/>
        </p:spPr>
        <p:txBody>
          <a:bodyPr/>
          <a:lstStyle/>
          <a:p>
            <a:endParaRPr lang="en-US" sz="2800" dirty="0"/>
          </a:p>
        </p:txBody>
      </p:sp>
      <p:sp>
        <p:nvSpPr>
          <p:cNvPr id="15" name="Rectangle: Rounded Corners 14">
            <a:extLst>
              <a:ext uri="{FF2B5EF4-FFF2-40B4-BE49-F238E27FC236}">
                <a16:creationId xmlns:a16="http://schemas.microsoft.com/office/drawing/2014/main" id="{D88978C6-00D9-473B-8381-F8AE2EE5E825}"/>
              </a:ext>
            </a:extLst>
          </p:cNvPr>
          <p:cNvSpPr/>
          <p:nvPr/>
        </p:nvSpPr>
        <p:spPr>
          <a:xfrm>
            <a:off x="4877640" y="3814808"/>
            <a:ext cx="457200" cy="914400"/>
          </a:xfrm>
          <a:prstGeom prst="roundRect">
            <a:avLst/>
          </a:prstGeom>
          <a:solidFill>
            <a:srgbClr val="FF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803A3AF8-4687-4554-A289-E3BD6EBC487E}"/>
              </a:ext>
            </a:extLst>
          </p:cNvPr>
          <p:cNvSpPr txBox="1"/>
          <p:nvPr/>
        </p:nvSpPr>
        <p:spPr>
          <a:xfrm>
            <a:off x="7194369" y="4040096"/>
            <a:ext cx="1676399" cy="1077218"/>
          </a:xfrm>
          <a:prstGeom prst="rect">
            <a:avLst/>
          </a:prstGeom>
          <a:noFill/>
        </p:spPr>
        <p:txBody>
          <a:bodyPr wrap="square" rtlCol="0">
            <a:spAutoFit/>
          </a:bodyPr>
          <a:lstStyle/>
          <a:p>
            <a:r>
              <a:rPr lang="en-US" sz="1600" b="1" dirty="0">
                <a:solidFill>
                  <a:srgbClr val="FF0000"/>
                </a:solidFill>
              </a:rPr>
              <a:t>Proposed Department of Administration Building</a:t>
            </a:r>
            <a:endParaRPr lang="en-US" sz="1200" b="1" dirty="0">
              <a:solidFill>
                <a:srgbClr val="FF0000"/>
              </a:solidFill>
            </a:endParaRPr>
          </a:p>
        </p:txBody>
      </p:sp>
      <p:sp>
        <p:nvSpPr>
          <p:cNvPr id="17" name="Line 7">
            <a:extLst>
              <a:ext uri="{FF2B5EF4-FFF2-40B4-BE49-F238E27FC236}">
                <a16:creationId xmlns:a16="http://schemas.microsoft.com/office/drawing/2014/main" id="{75D5006C-D5D7-4D21-88F5-A094201FBACB}"/>
              </a:ext>
            </a:extLst>
          </p:cNvPr>
          <p:cNvSpPr>
            <a:spLocks noChangeShapeType="1"/>
          </p:cNvSpPr>
          <p:nvPr/>
        </p:nvSpPr>
        <p:spPr bwMode="auto">
          <a:xfrm flipH="1" flipV="1">
            <a:off x="5334839" y="4124348"/>
            <a:ext cx="1926203" cy="71460"/>
          </a:xfrm>
          <a:prstGeom prst="line">
            <a:avLst/>
          </a:prstGeom>
          <a:noFill/>
          <a:ln w="9525">
            <a:solidFill>
              <a:srgbClr val="FF0000"/>
            </a:solidFill>
            <a:round/>
            <a:headEnd/>
            <a:tailEnd type="triangle" w="med" len="med"/>
          </a:ln>
          <a:effectLst/>
        </p:spPr>
        <p:txBody>
          <a:bodyPr/>
          <a:lstStyle/>
          <a:p>
            <a:endParaRPr lang="en-US" sz="2800" dirty="0"/>
          </a:p>
        </p:txBody>
      </p:sp>
    </p:spTree>
    <p:extLst>
      <p:ext uri="{BB962C8B-B14F-4D97-AF65-F5344CB8AC3E}">
        <p14:creationId xmlns:p14="http://schemas.microsoft.com/office/powerpoint/2010/main" val="35582773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500" b="1" dirty="0">
                <a:solidFill>
                  <a:schemeClr val="accent2">
                    <a:lumMod val="75000"/>
                  </a:schemeClr>
                </a:solidFill>
              </a:rPr>
              <a:t>Administration Building- Conceptual Site Plan</a:t>
            </a:r>
          </a:p>
        </p:txBody>
      </p:sp>
      <p:sp>
        <p:nvSpPr>
          <p:cNvPr id="6" name="Slide Number Placeholder 5"/>
          <p:cNvSpPr>
            <a:spLocks noGrp="1"/>
          </p:cNvSpPr>
          <p:nvPr>
            <p:ph type="sldNum" sz="quarter" idx="12"/>
          </p:nvPr>
        </p:nvSpPr>
        <p:spPr/>
        <p:txBody>
          <a:bodyPr/>
          <a:lstStyle/>
          <a:p>
            <a:fld id="{D79CCDD5-C9AA-4D44-8B22-57D42E1A48A4}" type="slidenum">
              <a:rPr lang="en-US" smtClean="0"/>
              <a:t>17</a:t>
            </a:fld>
            <a:endParaRPr lang="en-US" dirty="0"/>
          </a:p>
        </p:txBody>
      </p:sp>
      <p:pic>
        <p:nvPicPr>
          <p:cNvPr id="18" name="Picture 17">
            <a:extLst>
              <a:ext uri="{FF2B5EF4-FFF2-40B4-BE49-F238E27FC236}">
                <a16:creationId xmlns:a16="http://schemas.microsoft.com/office/drawing/2014/main" id="{95BFE131-6EE1-4EB9-A87D-EFA8A409D03D}"/>
              </a:ext>
            </a:extLst>
          </p:cNvPr>
          <p:cNvPicPr>
            <a:picLocks noChangeAspect="1"/>
          </p:cNvPicPr>
          <p:nvPr/>
        </p:nvPicPr>
        <p:blipFill>
          <a:blip r:embed="rId3"/>
          <a:stretch>
            <a:fillRect/>
          </a:stretch>
        </p:blipFill>
        <p:spPr>
          <a:xfrm>
            <a:off x="2100262" y="1857375"/>
            <a:ext cx="5332863" cy="3390838"/>
          </a:xfrm>
          <a:prstGeom prst="rect">
            <a:avLst/>
          </a:prstGeom>
        </p:spPr>
      </p:pic>
      <p:sp>
        <p:nvSpPr>
          <p:cNvPr id="19" name="TextBox 18">
            <a:extLst>
              <a:ext uri="{FF2B5EF4-FFF2-40B4-BE49-F238E27FC236}">
                <a16:creationId xmlns:a16="http://schemas.microsoft.com/office/drawing/2014/main" id="{96602BE9-58EB-4932-8068-F96FFDA2E05F}"/>
              </a:ext>
            </a:extLst>
          </p:cNvPr>
          <p:cNvSpPr txBox="1"/>
          <p:nvPr/>
        </p:nvSpPr>
        <p:spPr>
          <a:xfrm>
            <a:off x="685799" y="3584140"/>
            <a:ext cx="1066801" cy="584775"/>
          </a:xfrm>
          <a:prstGeom prst="rect">
            <a:avLst/>
          </a:prstGeom>
          <a:noFill/>
        </p:spPr>
        <p:txBody>
          <a:bodyPr wrap="square" rtlCol="0">
            <a:spAutoFit/>
          </a:bodyPr>
          <a:lstStyle/>
          <a:p>
            <a:r>
              <a:rPr lang="en-US" sz="1600" b="1" dirty="0"/>
              <a:t>Sahara DMV</a:t>
            </a:r>
          </a:p>
        </p:txBody>
      </p:sp>
      <p:sp>
        <p:nvSpPr>
          <p:cNvPr id="20" name="TextBox 19">
            <a:extLst>
              <a:ext uri="{FF2B5EF4-FFF2-40B4-BE49-F238E27FC236}">
                <a16:creationId xmlns:a16="http://schemas.microsoft.com/office/drawing/2014/main" id="{6F2808E5-E98E-4635-B427-AE2E64FE327F}"/>
              </a:ext>
            </a:extLst>
          </p:cNvPr>
          <p:cNvSpPr txBox="1"/>
          <p:nvPr/>
        </p:nvSpPr>
        <p:spPr>
          <a:xfrm>
            <a:off x="514350" y="1365978"/>
            <a:ext cx="2209800" cy="584775"/>
          </a:xfrm>
          <a:prstGeom prst="rect">
            <a:avLst/>
          </a:prstGeom>
          <a:noFill/>
        </p:spPr>
        <p:txBody>
          <a:bodyPr wrap="square" rtlCol="0">
            <a:spAutoFit/>
          </a:bodyPr>
          <a:lstStyle/>
          <a:p>
            <a:r>
              <a:rPr lang="en-US" sz="1600" b="1" dirty="0"/>
              <a:t>Department of Agriculture</a:t>
            </a:r>
          </a:p>
        </p:txBody>
      </p:sp>
      <p:sp>
        <p:nvSpPr>
          <p:cNvPr id="21" name="Line 7">
            <a:extLst>
              <a:ext uri="{FF2B5EF4-FFF2-40B4-BE49-F238E27FC236}">
                <a16:creationId xmlns:a16="http://schemas.microsoft.com/office/drawing/2014/main" id="{5A968F9B-1FE5-4B9D-92A8-677F227C2C07}"/>
              </a:ext>
            </a:extLst>
          </p:cNvPr>
          <p:cNvSpPr>
            <a:spLocks noChangeShapeType="1"/>
          </p:cNvSpPr>
          <p:nvPr/>
        </p:nvSpPr>
        <p:spPr bwMode="auto">
          <a:xfrm>
            <a:off x="1752600" y="1783713"/>
            <a:ext cx="804862" cy="960992"/>
          </a:xfrm>
          <a:prstGeom prst="line">
            <a:avLst/>
          </a:prstGeom>
          <a:noFill/>
          <a:ln w="9525">
            <a:solidFill>
              <a:srgbClr val="FF0000"/>
            </a:solidFill>
            <a:round/>
            <a:headEnd/>
            <a:tailEnd type="triangle" w="med" len="med"/>
          </a:ln>
          <a:effectLst/>
        </p:spPr>
        <p:txBody>
          <a:bodyPr/>
          <a:lstStyle/>
          <a:p>
            <a:endParaRPr lang="en-US" sz="2800" dirty="0"/>
          </a:p>
        </p:txBody>
      </p:sp>
      <p:sp>
        <p:nvSpPr>
          <p:cNvPr id="22" name="Line 7">
            <a:extLst>
              <a:ext uri="{FF2B5EF4-FFF2-40B4-BE49-F238E27FC236}">
                <a16:creationId xmlns:a16="http://schemas.microsoft.com/office/drawing/2014/main" id="{2FCA918A-01F9-4781-A5E8-D9E89D920B60}"/>
              </a:ext>
            </a:extLst>
          </p:cNvPr>
          <p:cNvSpPr>
            <a:spLocks noChangeShapeType="1"/>
          </p:cNvSpPr>
          <p:nvPr/>
        </p:nvSpPr>
        <p:spPr bwMode="auto">
          <a:xfrm flipV="1">
            <a:off x="1276350" y="3114634"/>
            <a:ext cx="2914651" cy="847766"/>
          </a:xfrm>
          <a:prstGeom prst="line">
            <a:avLst/>
          </a:prstGeom>
          <a:noFill/>
          <a:ln w="9525">
            <a:solidFill>
              <a:srgbClr val="FF0000"/>
            </a:solidFill>
            <a:round/>
            <a:headEnd/>
            <a:tailEnd type="triangle" w="med" len="med"/>
          </a:ln>
          <a:effectLst/>
        </p:spPr>
        <p:txBody>
          <a:bodyPr/>
          <a:lstStyle/>
          <a:p>
            <a:endParaRPr lang="en-US" sz="2800" dirty="0"/>
          </a:p>
        </p:txBody>
      </p:sp>
      <p:sp>
        <p:nvSpPr>
          <p:cNvPr id="24" name="Line 7">
            <a:extLst>
              <a:ext uri="{FF2B5EF4-FFF2-40B4-BE49-F238E27FC236}">
                <a16:creationId xmlns:a16="http://schemas.microsoft.com/office/drawing/2014/main" id="{978CE837-6A94-4FAE-8CC2-B03046F9212C}"/>
              </a:ext>
            </a:extLst>
          </p:cNvPr>
          <p:cNvSpPr>
            <a:spLocks noChangeShapeType="1"/>
          </p:cNvSpPr>
          <p:nvPr/>
        </p:nvSpPr>
        <p:spPr bwMode="auto">
          <a:xfrm flipH="1">
            <a:off x="6172199" y="2321280"/>
            <a:ext cx="1260924" cy="423425"/>
          </a:xfrm>
          <a:prstGeom prst="line">
            <a:avLst/>
          </a:prstGeom>
          <a:noFill/>
          <a:ln w="9525">
            <a:solidFill>
              <a:srgbClr val="FF0000"/>
            </a:solidFill>
            <a:round/>
            <a:headEnd/>
            <a:tailEnd type="triangle" w="med" len="med"/>
          </a:ln>
          <a:effectLst/>
        </p:spPr>
        <p:txBody>
          <a:bodyPr/>
          <a:lstStyle/>
          <a:p>
            <a:endParaRPr lang="en-US" sz="2800" dirty="0"/>
          </a:p>
        </p:txBody>
      </p:sp>
      <p:sp>
        <p:nvSpPr>
          <p:cNvPr id="26" name="TextBox 25">
            <a:extLst>
              <a:ext uri="{FF2B5EF4-FFF2-40B4-BE49-F238E27FC236}">
                <a16:creationId xmlns:a16="http://schemas.microsoft.com/office/drawing/2014/main" id="{228F9266-9FB3-400E-A4B9-D07CF8A1E627}"/>
              </a:ext>
            </a:extLst>
          </p:cNvPr>
          <p:cNvSpPr txBox="1"/>
          <p:nvPr/>
        </p:nvSpPr>
        <p:spPr>
          <a:xfrm>
            <a:off x="7391400" y="2122201"/>
            <a:ext cx="1676399" cy="1077218"/>
          </a:xfrm>
          <a:prstGeom prst="rect">
            <a:avLst/>
          </a:prstGeom>
          <a:noFill/>
        </p:spPr>
        <p:txBody>
          <a:bodyPr wrap="square" rtlCol="0">
            <a:spAutoFit/>
          </a:bodyPr>
          <a:lstStyle/>
          <a:p>
            <a:r>
              <a:rPr lang="en-US" sz="1600" b="1" dirty="0">
                <a:solidFill>
                  <a:srgbClr val="FF0000"/>
                </a:solidFill>
              </a:rPr>
              <a:t>Proposed Department of Administration Building</a:t>
            </a:r>
            <a:endParaRPr lang="en-US" sz="1200" b="1" dirty="0">
              <a:solidFill>
                <a:srgbClr val="FF0000"/>
              </a:solidFill>
            </a:endParaRPr>
          </a:p>
        </p:txBody>
      </p:sp>
    </p:spTree>
    <p:extLst>
      <p:ext uri="{BB962C8B-B14F-4D97-AF65-F5344CB8AC3E}">
        <p14:creationId xmlns:p14="http://schemas.microsoft.com/office/powerpoint/2010/main" val="17123529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500" b="1" dirty="0">
                <a:solidFill>
                  <a:schemeClr val="accent2">
                    <a:lumMod val="75000"/>
                  </a:schemeClr>
                </a:solidFill>
              </a:rPr>
              <a:t>Administration Building- Project Detail</a:t>
            </a:r>
          </a:p>
        </p:txBody>
      </p:sp>
      <p:sp>
        <p:nvSpPr>
          <p:cNvPr id="6" name="Slide Number Placeholder 5"/>
          <p:cNvSpPr>
            <a:spLocks noGrp="1"/>
          </p:cNvSpPr>
          <p:nvPr>
            <p:ph type="sldNum" sz="quarter" idx="12"/>
          </p:nvPr>
        </p:nvSpPr>
        <p:spPr/>
        <p:txBody>
          <a:bodyPr/>
          <a:lstStyle/>
          <a:p>
            <a:fld id="{D79CCDD5-C9AA-4D44-8B22-57D42E1A48A4}" type="slidenum">
              <a:rPr lang="en-US" smtClean="0"/>
              <a:t>18</a:t>
            </a:fld>
            <a:endParaRPr lang="en-US" dirty="0"/>
          </a:p>
        </p:txBody>
      </p:sp>
      <p:sp>
        <p:nvSpPr>
          <p:cNvPr id="8" name="Content Placeholder 7">
            <a:extLst>
              <a:ext uri="{FF2B5EF4-FFF2-40B4-BE49-F238E27FC236}">
                <a16:creationId xmlns:a16="http://schemas.microsoft.com/office/drawing/2014/main" id="{522C80C9-4CDB-431B-B9D1-7A98471D9B32}"/>
              </a:ext>
            </a:extLst>
          </p:cNvPr>
          <p:cNvSpPr>
            <a:spLocks noGrp="1"/>
          </p:cNvSpPr>
          <p:nvPr>
            <p:ph sz="quarter" idx="1"/>
          </p:nvPr>
        </p:nvSpPr>
        <p:spPr/>
        <p:txBody>
          <a:bodyPr>
            <a:normAutofit fontScale="77500" lnSpcReduction="20000"/>
          </a:bodyPr>
          <a:lstStyle/>
          <a:p>
            <a:pPr fontAlgn="t">
              <a:buClr>
                <a:schemeClr val="tx1"/>
              </a:buClr>
              <a:buFont typeface="Arial" panose="020B0604020202020204" pitchFamily="34" charset="0"/>
              <a:buChar char="•"/>
            </a:pPr>
            <a:r>
              <a:rPr lang="en-US" sz="2300" b="1" dirty="0"/>
              <a:t>Budget Detail</a:t>
            </a:r>
          </a:p>
          <a:p>
            <a:pPr lvl="1" fontAlgn="t">
              <a:buClr>
                <a:schemeClr val="tx1"/>
              </a:buClr>
              <a:buSzPct val="100000"/>
              <a:buFont typeface="Arial" panose="020B0604020202020204" pitchFamily="34" charset="0"/>
              <a:buChar char="•"/>
            </a:pPr>
            <a:r>
              <a:rPr lang="en-US" sz="2300" dirty="0">
                <a:solidFill>
                  <a:schemeClr val="tx1"/>
                </a:solidFill>
              </a:rPr>
              <a:t>Total Budget: 			$107,998,191</a:t>
            </a:r>
          </a:p>
          <a:p>
            <a:pPr lvl="1">
              <a:buClr>
                <a:schemeClr val="tx1"/>
              </a:buClr>
              <a:buSzPct val="100000"/>
              <a:buFont typeface="Arial" panose="020B0604020202020204" pitchFamily="34" charset="0"/>
              <a:buChar char="•"/>
            </a:pPr>
            <a:r>
              <a:rPr lang="en-US" sz="2300" dirty="0">
                <a:solidFill>
                  <a:schemeClr val="tx1"/>
                </a:solidFill>
              </a:rPr>
              <a:t>Professional Services Total 	   	$  10,452,853</a:t>
            </a:r>
          </a:p>
          <a:p>
            <a:pPr lvl="1">
              <a:buClr>
                <a:schemeClr val="tx1"/>
              </a:buClr>
              <a:buSzPct val="100000"/>
              <a:buFont typeface="Arial" panose="020B0604020202020204" pitchFamily="34" charset="0"/>
              <a:buChar char="•"/>
            </a:pPr>
            <a:r>
              <a:rPr lang="en-US" sz="2300" dirty="0">
                <a:solidFill>
                  <a:schemeClr val="tx1"/>
                </a:solidFill>
              </a:rPr>
              <a:t>Building &amp; Misc. Total 		$  97,545,338</a:t>
            </a:r>
          </a:p>
          <a:p>
            <a:pPr lvl="1">
              <a:buClr>
                <a:schemeClr val="tx1"/>
              </a:buClr>
              <a:buSzPct val="100000"/>
              <a:buFont typeface="Arial" panose="020B0604020202020204" pitchFamily="34" charset="0"/>
              <a:buChar char="•"/>
            </a:pPr>
            <a:r>
              <a:rPr lang="en-US" sz="2300" dirty="0">
                <a:solidFill>
                  <a:schemeClr val="tx1"/>
                </a:solidFill>
              </a:rPr>
              <a:t>100% State Funded</a:t>
            </a:r>
          </a:p>
          <a:p>
            <a:pPr lvl="1">
              <a:buClr>
                <a:schemeClr val="tx1"/>
              </a:buClr>
              <a:buFont typeface="Arial" panose="020B0604020202020204" pitchFamily="34" charset="0"/>
              <a:buChar char="•"/>
            </a:pPr>
            <a:endParaRPr lang="en-US" sz="2300" b="1" dirty="0">
              <a:solidFill>
                <a:schemeClr val="tx1"/>
              </a:solidFill>
            </a:endParaRPr>
          </a:p>
          <a:p>
            <a:pPr>
              <a:buClr>
                <a:schemeClr val="tx1"/>
              </a:buClr>
              <a:buFont typeface="Arial" panose="020B0604020202020204" pitchFamily="34" charset="0"/>
              <a:buChar char="•"/>
            </a:pPr>
            <a:r>
              <a:rPr lang="en-US" sz="2300" b="1" dirty="0"/>
              <a:t>Scope</a:t>
            </a:r>
            <a:endParaRPr lang="en-US" sz="2300" dirty="0"/>
          </a:p>
          <a:p>
            <a:pPr lvl="1" fontAlgn="base">
              <a:spcAft>
                <a:spcPct val="0"/>
              </a:spcAft>
              <a:buClr>
                <a:schemeClr val="tx1"/>
              </a:buClr>
              <a:buSzTx/>
              <a:buFont typeface="Arial" panose="020B0604020202020204" pitchFamily="34" charset="0"/>
              <a:buChar char="•"/>
            </a:pPr>
            <a:r>
              <a:rPr lang="en-US" sz="2300" dirty="0">
                <a:solidFill>
                  <a:schemeClr val="tx1"/>
                </a:solidFill>
              </a:rPr>
              <a:t>This project will design and construct a building at the East Sahara Site for Buildings and Grounds to rent to state agencies.</a:t>
            </a:r>
          </a:p>
          <a:p>
            <a:pPr lvl="1" fontAlgn="base">
              <a:spcAft>
                <a:spcPct val="0"/>
              </a:spcAft>
              <a:buClr>
                <a:schemeClr val="tx1"/>
              </a:buClr>
              <a:buSzTx/>
              <a:buFont typeface="Arial" panose="020B0604020202020204" pitchFamily="34" charset="0"/>
              <a:buChar char="•"/>
            </a:pPr>
            <a:r>
              <a:rPr lang="en-US" sz="2300" dirty="0">
                <a:solidFill>
                  <a:schemeClr val="tx1"/>
                </a:solidFill>
              </a:rPr>
              <a:t>Professional services and soft costs are planned to be funded with State funding. The remaining costs will be paid with revenue bonds.</a:t>
            </a:r>
          </a:p>
          <a:p>
            <a:pPr lvl="1" fontAlgn="base">
              <a:spcAft>
                <a:spcPct val="0"/>
              </a:spcAft>
              <a:buClr>
                <a:schemeClr val="tx1"/>
              </a:buClr>
              <a:buSzTx/>
              <a:buFont typeface="Arial" panose="020B0604020202020204" pitchFamily="34" charset="0"/>
              <a:buChar char="•"/>
            </a:pPr>
            <a:r>
              <a:rPr lang="en-US" sz="2300" dirty="0">
                <a:solidFill>
                  <a:schemeClr val="tx1"/>
                </a:solidFill>
              </a:rPr>
              <a:t>The source of funding for the revenue bonds is the rent collected by the Buildings and Grounds section of the State Public Works Division. This rent is to be distributed across all building spaces for which Buildings and Grounds charges rent on.</a:t>
            </a:r>
          </a:p>
          <a:p>
            <a:pPr lvl="1" fontAlgn="base">
              <a:spcAft>
                <a:spcPct val="0"/>
              </a:spcAft>
              <a:buClr>
                <a:schemeClr val="tx1"/>
              </a:buClr>
              <a:buSzTx/>
              <a:buFont typeface="Arial" panose="020B0604020202020204" pitchFamily="34" charset="0"/>
              <a:buChar char="•"/>
            </a:pPr>
            <a:endParaRPr lang="en-US" sz="2300" dirty="0">
              <a:solidFill>
                <a:schemeClr val="tx1"/>
              </a:solidFill>
            </a:endParaRPr>
          </a:p>
          <a:p>
            <a:pPr lvl="1" fontAlgn="base">
              <a:spcAft>
                <a:spcPct val="0"/>
              </a:spcAft>
              <a:buClr>
                <a:schemeClr val="tx1"/>
              </a:buClr>
              <a:buSzTx/>
              <a:buFont typeface="Arial" panose="020B0604020202020204" pitchFamily="34" charset="0"/>
              <a:buChar char="•"/>
            </a:pPr>
            <a:endParaRPr lang="en-US" sz="2300" dirty="0">
              <a:solidFill>
                <a:schemeClr val="tx1"/>
              </a:solidFill>
            </a:endParaRPr>
          </a:p>
          <a:p>
            <a:endParaRPr lang="en-US" dirty="0"/>
          </a:p>
        </p:txBody>
      </p:sp>
    </p:spTree>
    <p:extLst>
      <p:ext uri="{BB962C8B-B14F-4D97-AF65-F5344CB8AC3E}">
        <p14:creationId xmlns:p14="http://schemas.microsoft.com/office/powerpoint/2010/main" val="2480297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500" b="1" dirty="0">
                <a:solidFill>
                  <a:schemeClr val="accent2">
                    <a:lumMod val="75000"/>
                  </a:schemeClr>
                </a:solidFill>
              </a:rPr>
              <a:t>DEPARTMENT PROJECTS</a:t>
            </a:r>
          </a:p>
        </p:txBody>
      </p:sp>
      <p:sp>
        <p:nvSpPr>
          <p:cNvPr id="3" name="Content Placeholder 2"/>
          <p:cNvSpPr>
            <a:spLocks noGrp="1"/>
          </p:cNvSpPr>
          <p:nvPr>
            <p:ph sz="quarter" idx="1"/>
          </p:nvPr>
        </p:nvSpPr>
        <p:spPr>
          <a:xfrm>
            <a:off x="228600" y="2209800"/>
            <a:ext cx="8686800" cy="4038600"/>
          </a:xfrm>
        </p:spPr>
        <p:txBody>
          <a:bodyPr>
            <a:normAutofit/>
          </a:bodyPr>
          <a:lstStyle/>
          <a:p>
            <a:pPr marL="0" indent="0" algn="ctr">
              <a:buNone/>
            </a:pPr>
            <a:r>
              <a:rPr lang="en-US" sz="2800" b="1" i="1" kern="0" dirty="0"/>
              <a:t>Department of Administration</a:t>
            </a:r>
          </a:p>
          <a:p>
            <a:r>
              <a:rPr lang="en-US" sz="2800" b="1" i="1" kern="0" dirty="0"/>
              <a:t>Attorney General’s Office Central Plant</a:t>
            </a:r>
          </a:p>
          <a:p>
            <a:r>
              <a:rPr lang="en-US" sz="2800" b="1" i="1" kern="0" dirty="0"/>
              <a:t>Advance Planning: Grant Sawyer Office Building Remodel </a:t>
            </a:r>
          </a:p>
          <a:p>
            <a:r>
              <a:rPr lang="en-US" sz="2800" b="1" i="1" kern="0" dirty="0"/>
              <a:t>Lease Purchase Building Construction</a:t>
            </a:r>
          </a:p>
          <a:p>
            <a:r>
              <a:rPr lang="en-US" sz="2800" b="1" i="1" kern="0" dirty="0"/>
              <a:t>Construction of an Administration Building at the East Sahara Site</a:t>
            </a:r>
            <a:endParaRPr lang="en-US" sz="2800" b="1" dirty="0">
              <a:solidFill>
                <a:schemeClr val="accent2">
                  <a:lumMod val="75000"/>
                </a:schemeClr>
              </a:solidFill>
            </a:endParaRPr>
          </a:p>
          <a:p>
            <a:pPr marL="274320" lvl="1" indent="0">
              <a:buNone/>
            </a:pPr>
            <a:endParaRPr lang="en-US" sz="1500" b="1" dirty="0"/>
          </a:p>
          <a:p>
            <a:pPr marL="274320" lvl="1" indent="0">
              <a:buNone/>
            </a:pPr>
            <a:endParaRPr lang="en-US" sz="1500" b="1" dirty="0"/>
          </a:p>
          <a:p>
            <a:pPr lvl="1">
              <a:buFont typeface="Wingdings" panose="05000000000000000000" pitchFamily="2" charset="2"/>
              <a:buChar char="Ø"/>
            </a:pPr>
            <a:endParaRPr lang="en-US" sz="1500" b="1" dirty="0"/>
          </a:p>
          <a:p>
            <a:pPr lvl="1">
              <a:buFont typeface="Wingdings" panose="05000000000000000000" pitchFamily="2" charset="2"/>
              <a:buChar char="Ø"/>
            </a:pPr>
            <a:endParaRPr lang="en-US" sz="1500" b="1" dirty="0"/>
          </a:p>
          <a:p>
            <a:endParaRPr lang="en-US" dirty="0"/>
          </a:p>
        </p:txBody>
      </p:sp>
      <p:sp>
        <p:nvSpPr>
          <p:cNvPr id="6" name="Slide Number Placeholder 5"/>
          <p:cNvSpPr>
            <a:spLocks noGrp="1"/>
          </p:cNvSpPr>
          <p:nvPr>
            <p:ph type="sldNum" sz="quarter" idx="12"/>
          </p:nvPr>
        </p:nvSpPr>
        <p:spPr/>
        <p:txBody>
          <a:bodyPr/>
          <a:lstStyle/>
          <a:p>
            <a:fld id="{D79CCDD5-C9AA-4D44-8B22-57D42E1A48A4}" type="slidenum">
              <a:rPr lang="en-US" smtClean="0"/>
              <a:t>2</a:t>
            </a:fld>
            <a:endParaRPr lang="en-US" dirty="0"/>
          </a:p>
        </p:txBody>
      </p:sp>
    </p:spTree>
    <p:extLst>
      <p:ext uri="{BB962C8B-B14F-4D97-AF65-F5344CB8AC3E}">
        <p14:creationId xmlns:p14="http://schemas.microsoft.com/office/powerpoint/2010/main" val="4245221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500" b="1" dirty="0">
                <a:solidFill>
                  <a:schemeClr val="accent2">
                    <a:lumMod val="75000"/>
                  </a:schemeClr>
                </a:solidFill>
              </a:rPr>
              <a:t>DEPARTMENT RANK: 1</a:t>
            </a:r>
          </a:p>
        </p:txBody>
      </p:sp>
      <p:sp>
        <p:nvSpPr>
          <p:cNvPr id="3" name="Content Placeholder 2"/>
          <p:cNvSpPr>
            <a:spLocks noGrp="1"/>
          </p:cNvSpPr>
          <p:nvPr>
            <p:ph sz="quarter" idx="1"/>
          </p:nvPr>
        </p:nvSpPr>
        <p:spPr>
          <a:xfrm>
            <a:off x="228600" y="1752600"/>
            <a:ext cx="8686800" cy="4495800"/>
          </a:xfrm>
        </p:spPr>
        <p:txBody>
          <a:bodyPr>
            <a:normAutofit/>
          </a:bodyPr>
          <a:lstStyle/>
          <a:p>
            <a:pPr marL="0" indent="0" algn="ctr">
              <a:buNone/>
            </a:pPr>
            <a:endParaRPr lang="en-US" b="1" dirty="0">
              <a:solidFill>
                <a:srgbClr val="002060"/>
              </a:solidFill>
            </a:endParaRPr>
          </a:p>
          <a:p>
            <a:pPr marL="0" indent="0" algn="ctr">
              <a:buNone/>
            </a:pPr>
            <a:endParaRPr lang="en-US" b="1" dirty="0">
              <a:solidFill>
                <a:srgbClr val="002060"/>
              </a:solidFill>
            </a:endParaRPr>
          </a:p>
          <a:p>
            <a:pPr marL="0" indent="0" algn="ctr">
              <a:buNone/>
            </a:pPr>
            <a:r>
              <a:rPr lang="en-US" sz="3200" b="1" i="1" kern="0" dirty="0"/>
              <a:t>Attorney General’s Office,</a:t>
            </a:r>
          </a:p>
          <a:p>
            <a:pPr marL="0" indent="0" algn="ctr">
              <a:buNone/>
            </a:pPr>
            <a:r>
              <a:rPr lang="en-US" sz="3200" b="1" i="1" kern="0" dirty="0"/>
              <a:t>Central Plant Renovation</a:t>
            </a:r>
            <a:endParaRPr lang="en-US" sz="3200" b="1" dirty="0">
              <a:solidFill>
                <a:schemeClr val="accent2">
                  <a:lumMod val="75000"/>
                </a:schemeClr>
              </a:solidFill>
            </a:endParaRPr>
          </a:p>
          <a:p>
            <a:pPr marL="274320" lvl="1" indent="0">
              <a:buNone/>
            </a:pPr>
            <a:endParaRPr lang="en-US" sz="1500" b="1" dirty="0"/>
          </a:p>
          <a:p>
            <a:pPr marL="274320" lvl="1" indent="0">
              <a:buNone/>
            </a:pPr>
            <a:endParaRPr lang="en-US" sz="1500" b="1" dirty="0"/>
          </a:p>
          <a:p>
            <a:pPr lvl="1">
              <a:buFont typeface="Wingdings" panose="05000000000000000000" pitchFamily="2" charset="2"/>
              <a:buChar char="Ø"/>
            </a:pPr>
            <a:endParaRPr lang="en-US" sz="1500" b="1" dirty="0"/>
          </a:p>
          <a:p>
            <a:pPr lvl="1">
              <a:buFont typeface="Wingdings" panose="05000000000000000000" pitchFamily="2" charset="2"/>
              <a:buChar char="Ø"/>
            </a:pPr>
            <a:endParaRPr lang="en-US" sz="1500" b="1" dirty="0"/>
          </a:p>
          <a:p>
            <a:endParaRPr lang="en-US" dirty="0"/>
          </a:p>
        </p:txBody>
      </p:sp>
      <p:sp>
        <p:nvSpPr>
          <p:cNvPr id="6" name="Slide Number Placeholder 5"/>
          <p:cNvSpPr>
            <a:spLocks noGrp="1"/>
          </p:cNvSpPr>
          <p:nvPr>
            <p:ph type="sldNum" sz="quarter" idx="12"/>
          </p:nvPr>
        </p:nvSpPr>
        <p:spPr/>
        <p:txBody>
          <a:bodyPr/>
          <a:lstStyle/>
          <a:p>
            <a:fld id="{D79CCDD5-C9AA-4D44-8B22-57D42E1A48A4}" type="slidenum">
              <a:rPr lang="en-US" smtClean="0"/>
              <a:t>3</a:t>
            </a:fld>
            <a:endParaRPr lang="en-US" dirty="0"/>
          </a:p>
        </p:txBody>
      </p:sp>
    </p:spTree>
    <p:extLst>
      <p:ext uri="{BB962C8B-B14F-4D97-AF65-F5344CB8AC3E}">
        <p14:creationId xmlns:p14="http://schemas.microsoft.com/office/powerpoint/2010/main" val="3541500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500" b="1" dirty="0">
                <a:solidFill>
                  <a:schemeClr val="accent2">
                    <a:lumMod val="75000"/>
                  </a:schemeClr>
                </a:solidFill>
              </a:rPr>
              <a:t>Attorney General’s Office- Exterior Photo</a:t>
            </a:r>
          </a:p>
        </p:txBody>
      </p:sp>
      <p:sp>
        <p:nvSpPr>
          <p:cNvPr id="6" name="Slide Number Placeholder 5"/>
          <p:cNvSpPr>
            <a:spLocks noGrp="1"/>
          </p:cNvSpPr>
          <p:nvPr>
            <p:ph type="sldNum" sz="quarter" idx="12"/>
          </p:nvPr>
        </p:nvSpPr>
        <p:spPr/>
        <p:txBody>
          <a:bodyPr/>
          <a:lstStyle/>
          <a:p>
            <a:fld id="{D79CCDD5-C9AA-4D44-8B22-57D42E1A48A4}" type="slidenum">
              <a:rPr lang="en-US" smtClean="0"/>
              <a:t>4</a:t>
            </a:fld>
            <a:endParaRPr lang="en-US" dirty="0"/>
          </a:p>
        </p:txBody>
      </p:sp>
      <p:pic>
        <p:nvPicPr>
          <p:cNvPr id="7" name="Content Placeholder 6">
            <a:extLst>
              <a:ext uri="{FF2B5EF4-FFF2-40B4-BE49-F238E27FC236}">
                <a16:creationId xmlns:a16="http://schemas.microsoft.com/office/drawing/2014/main" id="{ED68FA1A-08F8-4836-A8AD-E05F457ABFB1}"/>
              </a:ext>
            </a:extLst>
          </p:cNvPr>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1520952" y="1676400"/>
            <a:ext cx="6096000" cy="4572000"/>
          </a:xfrm>
          <a:prstGeom prst="rect">
            <a:avLst/>
          </a:prstGeom>
        </p:spPr>
      </p:pic>
    </p:spTree>
    <p:extLst>
      <p:ext uri="{BB962C8B-B14F-4D97-AF65-F5344CB8AC3E}">
        <p14:creationId xmlns:p14="http://schemas.microsoft.com/office/powerpoint/2010/main" val="1958992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500" b="1" dirty="0">
                <a:solidFill>
                  <a:schemeClr val="accent2">
                    <a:lumMod val="75000"/>
                  </a:schemeClr>
                </a:solidFill>
              </a:rPr>
              <a:t>Attorney General’s Office- Project Detail</a:t>
            </a:r>
          </a:p>
        </p:txBody>
      </p:sp>
      <p:sp>
        <p:nvSpPr>
          <p:cNvPr id="6" name="Slide Number Placeholder 5"/>
          <p:cNvSpPr>
            <a:spLocks noGrp="1"/>
          </p:cNvSpPr>
          <p:nvPr>
            <p:ph type="sldNum" sz="quarter" idx="12"/>
          </p:nvPr>
        </p:nvSpPr>
        <p:spPr/>
        <p:txBody>
          <a:bodyPr/>
          <a:lstStyle/>
          <a:p>
            <a:fld id="{D79CCDD5-C9AA-4D44-8B22-57D42E1A48A4}" type="slidenum">
              <a:rPr lang="en-US" smtClean="0"/>
              <a:t>5</a:t>
            </a:fld>
            <a:endParaRPr lang="en-US" dirty="0"/>
          </a:p>
        </p:txBody>
      </p:sp>
      <p:sp>
        <p:nvSpPr>
          <p:cNvPr id="8" name="Content Placeholder 7">
            <a:extLst>
              <a:ext uri="{FF2B5EF4-FFF2-40B4-BE49-F238E27FC236}">
                <a16:creationId xmlns:a16="http://schemas.microsoft.com/office/drawing/2014/main" id="{522C80C9-4CDB-431B-B9D1-7A98471D9B32}"/>
              </a:ext>
            </a:extLst>
          </p:cNvPr>
          <p:cNvSpPr>
            <a:spLocks noGrp="1"/>
          </p:cNvSpPr>
          <p:nvPr>
            <p:ph sz="quarter" idx="1"/>
          </p:nvPr>
        </p:nvSpPr>
        <p:spPr/>
        <p:txBody>
          <a:bodyPr>
            <a:normAutofit fontScale="77500" lnSpcReduction="20000"/>
          </a:bodyPr>
          <a:lstStyle/>
          <a:p>
            <a:pPr fontAlgn="t">
              <a:buClr>
                <a:schemeClr val="tx1"/>
              </a:buClr>
              <a:buFont typeface="Arial" panose="020B0604020202020204" pitchFamily="34" charset="0"/>
              <a:buChar char="•"/>
            </a:pPr>
            <a:r>
              <a:rPr lang="en-US" sz="2300" b="1" dirty="0"/>
              <a:t>Budget Detail</a:t>
            </a:r>
          </a:p>
          <a:p>
            <a:pPr lvl="1" fontAlgn="t">
              <a:buClr>
                <a:schemeClr val="tx1"/>
              </a:buClr>
              <a:buSzPct val="100000"/>
              <a:buFont typeface="Arial" panose="020B0604020202020204" pitchFamily="34" charset="0"/>
              <a:buChar char="•"/>
            </a:pPr>
            <a:r>
              <a:rPr lang="en-US" sz="2300" dirty="0">
                <a:solidFill>
                  <a:schemeClr val="tx1"/>
                </a:solidFill>
              </a:rPr>
              <a:t>Total Budget: 			$1,862,215</a:t>
            </a:r>
          </a:p>
          <a:p>
            <a:pPr lvl="1">
              <a:buClr>
                <a:schemeClr val="tx1"/>
              </a:buClr>
              <a:buSzPct val="100000"/>
              <a:buFont typeface="Arial" panose="020B0604020202020204" pitchFamily="34" charset="0"/>
              <a:buChar char="•"/>
            </a:pPr>
            <a:r>
              <a:rPr lang="en-US" sz="2300" dirty="0">
                <a:solidFill>
                  <a:schemeClr val="tx1"/>
                </a:solidFill>
              </a:rPr>
              <a:t>Professional Services Total 	   	$   138,578</a:t>
            </a:r>
          </a:p>
          <a:p>
            <a:pPr lvl="1">
              <a:buClr>
                <a:schemeClr val="tx1"/>
              </a:buClr>
              <a:buSzPct val="100000"/>
              <a:buFont typeface="Arial" panose="020B0604020202020204" pitchFamily="34" charset="0"/>
              <a:buChar char="•"/>
            </a:pPr>
            <a:r>
              <a:rPr lang="en-US" sz="2300" dirty="0">
                <a:solidFill>
                  <a:schemeClr val="tx1"/>
                </a:solidFill>
              </a:rPr>
              <a:t>Building &amp; Misc. Total 		$1,723,637</a:t>
            </a:r>
          </a:p>
          <a:p>
            <a:pPr lvl="1">
              <a:buClr>
                <a:schemeClr val="tx1"/>
              </a:buClr>
              <a:buSzPct val="100000"/>
              <a:buFont typeface="Arial" panose="020B0604020202020204" pitchFamily="34" charset="0"/>
              <a:buChar char="•"/>
            </a:pPr>
            <a:r>
              <a:rPr lang="en-US" sz="2300" dirty="0">
                <a:solidFill>
                  <a:schemeClr val="tx1"/>
                </a:solidFill>
              </a:rPr>
              <a:t>100% State Funded</a:t>
            </a:r>
          </a:p>
          <a:p>
            <a:pPr lvl="1">
              <a:buClr>
                <a:schemeClr val="tx1"/>
              </a:buClr>
              <a:buFont typeface="Arial" panose="020B0604020202020204" pitchFamily="34" charset="0"/>
              <a:buChar char="•"/>
            </a:pPr>
            <a:endParaRPr lang="en-US" sz="1800" b="1" dirty="0">
              <a:solidFill>
                <a:schemeClr val="tx1"/>
              </a:solidFill>
            </a:endParaRPr>
          </a:p>
          <a:p>
            <a:pPr>
              <a:buClr>
                <a:schemeClr val="tx1"/>
              </a:buClr>
              <a:buFont typeface="Arial" panose="020B0604020202020204" pitchFamily="34" charset="0"/>
              <a:buChar char="•"/>
            </a:pPr>
            <a:r>
              <a:rPr lang="en-US" sz="2300" b="1" dirty="0"/>
              <a:t>Scope</a:t>
            </a:r>
            <a:endParaRPr lang="en-US" sz="2300" dirty="0"/>
          </a:p>
          <a:p>
            <a:pPr lvl="1" fontAlgn="base">
              <a:spcAft>
                <a:spcPct val="0"/>
              </a:spcAft>
              <a:buClr>
                <a:schemeClr val="tx1"/>
              </a:buClr>
              <a:buSzTx/>
              <a:buFont typeface="Arial" panose="020B0604020202020204" pitchFamily="34" charset="0"/>
              <a:buChar char="•"/>
            </a:pPr>
            <a:r>
              <a:rPr lang="en-US" sz="2300" dirty="0">
                <a:solidFill>
                  <a:schemeClr val="tx1"/>
                </a:solidFill>
              </a:rPr>
              <a:t>This project will renovate the existing central plant heating and cooling equipment. This renovation includes: replacement of the chiller, cooling tower, boilers, pumps, piping, and related controls.</a:t>
            </a:r>
          </a:p>
          <a:p>
            <a:pPr lvl="1" fontAlgn="base">
              <a:spcAft>
                <a:spcPct val="0"/>
              </a:spcAft>
              <a:buClr>
                <a:schemeClr val="tx1"/>
              </a:buClr>
              <a:buSzTx/>
              <a:buFont typeface="Arial" panose="020B0604020202020204" pitchFamily="34" charset="0"/>
              <a:buChar char="•"/>
            </a:pPr>
            <a:r>
              <a:rPr lang="en-US" sz="2300" dirty="0">
                <a:solidFill>
                  <a:schemeClr val="tx1"/>
                </a:solidFill>
              </a:rPr>
              <a:t>Replacement of the domestic hot water tempering station with an electronic station.</a:t>
            </a:r>
          </a:p>
          <a:p>
            <a:pPr lvl="1" fontAlgn="base">
              <a:spcAft>
                <a:spcPct val="0"/>
              </a:spcAft>
              <a:buClr>
                <a:schemeClr val="tx1"/>
              </a:buClr>
              <a:buSzTx/>
              <a:buFont typeface="Arial" panose="020B0604020202020204" pitchFamily="34" charset="0"/>
              <a:buChar char="•"/>
            </a:pPr>
            <a:r>
              <a:rPr lang="en-US" sz="2300" dirty="0">
                <a:solidFill>
                  <a:schemeClr val="tx1"/>
                </a:solidFill>
              </a:rPr>
              <a:t>The boiler and chiller room walls and floors will receive treatments to prevent water penetration into adjoining spaces.</a:t>
            </a:r>
          </a:p>
          <a:p>
            <a:pPr lvl="1" fontAlgn="base">
              <a:spcAft>
                <a:spcPct val="0"/>
              </a:spcAft>
              <a:buClr>
                <a:schemeClr val="tx1"/>
              </a:buClr>
              <a:buSzTx/>
              <a:buFont typeface="Arial" panose="020B0604020202020204" pitchFamily="34" charset="0"/>
              <a:buChar char="•"/>
            </a:pPr>
            <a:r>
              <a:rPr lang="en-US" sz="2300" dirty="0">
                <a:solidFill>
                  <a:schemeClr val="tx1"/>
                </a:solidFill>
              </a:rPr>
              <a:t>The design of this project was developed as part of CIP project 19-M30, however the construction budget for this project was swept in the special session with SB1.</a:t>
            </a:r>
          </a:p>
          <a:p>
            <a:endParaRPr lang="en-US" dirty="0"/>
          </a:p>
        </p:txBody>
      </p:sp>
    </p:spTree>
    <p:extLst>
      <p:ext uri="{BB962C8B-B14F-4D97-AF65-F5344CB8AC3E}">
        <p14:creationId xmlns:p14="http://schemas.microsoft.com/office/powerpoint/2010/main" val="3041415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500" b="1" dirty="0">
                <a:solidFill>
                  <a:schemeClr val="accent2">
                    <a:lumMod val="75000"/>
                  </a:schemeClr>
                </a:solidFill>
              </a:rPr>
              <a:t>DEPARTMENT RANK: 2</a:t>
            </a:r>
          </a:p>
        </p:txBody>
      </p:sp>
      <p:sp>
        <p:nvSpPr>
          <p:cNvPr id="3" name="Content Placeholder 2"/>
          <p:cNvSpPr>
            <a:spLocks noGrp="1"/>
          </p:cNvSpPr>
          <p:nvPr>
            <p:ph sz="quarter" idx="1"/>
          </p:nvPr>
        </p:nvSpPr>
        <p:spPr>
          <a:xfrm>
            <a:off x="228600" y="1752600"/>
            <a:ext cx="8686800" cy="4495800"/>
          </a:xfrm>
        </p:spPr>
        <p:txBody>
          <a:bodyPr>
            <a:normAutofit/>
          </a:bodyPr>
          <a:lstStyle/>
          <a:p>
            <a:pPr marL="0" indent="0" algn="ctr">
              <a:buNone/>
            </a:pPr>
            <a:endParaRPr lang="en-US" b="1" dirty="0">
              <a:solidFill>
                <a:srgbClr val="002060"/>
              </a:solidFill>
            </a:endParaRPr>
          </a:p>
          <a:p>
            <a:pPr marL="0" indent="0" algn="ctr">
              <a:buNone/>
            </a:pPr>
            <a:endParaRPr lang="en-US" b="1" dirty="0">
              <a:solidFill>
                <a:srgbClr val="002060"/>
              </a:solidFill>
            </a:endParaRPr>
          </a:p>
          <a:p>
            <a:pPr marL="0" indent="0" algn="ctr">
              <a:buNone/>
            </a:pPr>
            <a:r>
              <a:rPr lang="en-US" sz="3200" b="1" i="1" kern="0" dirty="0"/>
              <a:t>Advance Planning:</a:t>
            </a:r>
          </a:p>
          <a:p>
            <a:pPr marL="0" indent="0" algn="ctr">
              <a:buNone/>
            </a:pPr>
            <a:r>
              <a:rPr lang="en-US" sz="3200" b="1" i="1" kern="0" dirty="0"/>
              <a:t>Grant Sawyer Office Building,</a:t>
            </a:r>
          </a:p>
          <a:p>
            <a:pPr marL="0" indent="0" algn="ctr">
              <a:buNone/>
            </a:pPr>
            <a:r>
              <a:rPr lang="en-US" sz="3200" b="1" i="1" kern="0" dirty="0"/>
              <a:t>Remodel</a:t>
            </a:r>
            <a:endParaRPr lang="en-US" sz="3200" b="1" dirty="0">
              <a:solidFill>
                <a:schemeClr val="accent2">
                  <a:lumMod val="75000"/>
                </a:schemeClr>
              </a:solidFill>
            </a:endParaRPr>
          </a:p>
          <a:p>
            <a:pPr marL="274320" lvl="1" indent="0">
              <a:buNone/>
            </a:pPr>
            <a:endParaRPr lang="en-US" sz="1500" b="1" dirty="0"/>
          </a:p>
          <a:p>
            <a:pPr marL="274320" lvl="1" indent="0">
              <a:buNone/>
            </a:pPr>
            <a:endParaRPr lang="en-US" sz="1500" b="1" dirty="0"/>
          </a:p>
          <a:p>
            <a:pPr lvl="1">
              <a:buFont typeface="Wingdings" panose="05000000000000000000" pitchFamily="2" charset="2"/>
              <a:buChar char="Ø"/>
            </a:pPr>
            <a:endParaRPr lang="en-US" sz="1500" b="1" dirty="0"/>
          </a:p>
          <a:p>
            <a:pPr lvl="1">
              <a:buFont typeface="Wingdings" panose="05000000000000000000" pitchFamily="2" charset="2"/>
              <a:buChar char="Ø"/>
            </a:pPr>
            <a:endParaRPr lang="en-US" sz="1500" b="1" dirty="0"/>
          </a:p>
          <a:p>
            <a:endParaRPr lang="en-US" dirty="0"/>
          </a:p>
        </p:txBody>
      </p:sp>
      <p:sp>
        <p:nvSpPr>
          <p:cNvPr id="6" name="Slide Number Placeholder 5"/>
          <p:cNvSpPr>
            <a:spLocks noGrp="1"/>
          </p:cNvSpPr>
          <p:nvPr>
            <p:ph type="sldNum" sz="quarter" idx="12"/>
          </p:nvPr>
        </p:nvSpPr>
        <p:spPr/>
        <p:txBody>
          <a:bodyPr/>
          <a:lstStyle/>
          <a:p>
            <a:fld id="{D79CCDD5-C9AA-4D44-8B22-57D42E1A48A4}" type="slidenum">
              <a:rPr lang="en-US" smtClean="0"/>
              <a:t>6</a:t>
            </a:fld>
            <a:endParaRPr lang="en-US" dirty="0"/>
          </a:p>
        </p:txBody>
      </p:sp>
    </p:spTree>
    <p:extLst>
      <p:ext uri="{BB962C8B-B14F-4D97-AF65-F5344CB8AC3E}">
        <p14:creationId xmlns:p14="http://schemas.microsoft.com/office/powerpoint/2010/main" val="4201628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500" b="1" dirty="0">
                <a:solidFill>
                  <a:schemeClr val="accent2">
                    <a:lumMod val="75000"/>
                  </a:schemeClr>
                </a:solidFill>
              </a:rPr>
              <a:t>Grant Sawyer Office Building- Exterior Photo</a:t>
            </a:r>
          </a:p>
        </p:txBody>
      </p:sp>
      <p:sp>
        <p:nvSpPr>
          <p:cNvPr id="6" name="Slide Number Placeholder 5"/>
          <p:cNvSpPr>
            <a:spLocks noGrp="1"/>
          </p:cNvSpPr>
          <p:nvPr>
            <p:ph type="sldNum" sz="quarter" idx="12"/>
          </p:nvPr>
        </p:nvSpPr>
        <p:spPr/>
        <p:txBody>
          <a:bodyPr/>
          <a:lstStyle/>
          <a:p>
            <a:fld id="{D79CCDD5-C9AA-4D44-8B22-57D42E1A48A4}" type="slidenum">
              <a:rPr lang="en-US" smtClean="0"/>
              <a:t>7</a:t>
            </a:fld>
            <a:endParaRPr lang="en-US" dirty="0"/>
          </a:p>
        </p:txBody>
      </p:sp>
      <p:pic>
        <p:nvPicPr>
          <p:cNvPr id="8" name="Content Placeholder 7">
            <a:extLst>
              <a:ext uri="{FF2B5EF4-FFF2-40B4-BE49-F238E27FC236}">
                <a16:creationId xmlns:a16="http://schemas.microsoft.com/office/drawing/2014/main" id="{3ADED2DC-D166-4AC4-9B10-B391450262FF}"/>
              </a:ext>
            </a:extLst>
          </p:cNvPr>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1547275" y="1752600"/>
            <a:ext cx="6043353" cy="4530436"/>
          </a:xfrm>
          <a:prstGeom prst="rect">
            <a:avLst/>
          </a:prstGeom>
        </p:spPr>
      </p:pic>
    </p:spTree>
    <p:extLst>
      <p:ext uri="{BB962C8B-B14F-4D97-AF65-F5344CB8AC3E}">
        <p14:creationId xmlns:p14="http://schemas.microsoft.com/office/powerpoint/2010/main" val="39800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500" b="1" dirty="0">
                <a:solidFill>
                  <a:schemeClr val="accent2">
                    <a:lumMod val="75000"/>
                  </a:schemeClr>
                </a:solidFill>
              </a:rPr>
              <a:t>Grant Sawyer Office Building- Photos</a:t>
            </a:r>
          </a:p>
        </p:txBody>
      </p:sp>
      <p:sp>
        <p:nvSpPr>
          <p:cNvPr id="6" name="Slide Number Placeholder 5"/>
          <p:cNvSpPr>
            <a:spLocks noGrp="1"/>
          </p:cNvSpPr>
          <p:nvPr>
            <p:ph type="sldNum" sz="quarter" idx="12"/>
          </p:nvPr>
        </p:nvSpPr>
        <p:spPr/>
        <p:txBody>
          <a:bodyPr/>
          <a:lstStyle/>
          <a:p>
            <a:fld id="{D79CCDD5-C9AA-4D44-8B22-57D42E1A48A4}" type="slidenum">
              <a:rPr lang="en-US" smtClean="0"/>
              <a:t>8</a:t>
            </a:fld>
            <a:endParaRPr lang="en-US" dirty="0"/>
          </a:p>
        </p:txBody>
      </p:sp>
      <p:pic>
        <p:nvPicPr>
          <p:cNvPr id="7" name="Content Placeholder 8">
            <a:extLst>
              <a:ext uri="{FF2B5EF4-FFF2-40B4-BE49-F238E27FC236}">
                <a16:creationId xmlns:a16="http://schemas.microsoft.com/office/drawing/2014/main" id="{761E6317-9D0B-4B98-BB31-A079563A128C}"/>
              </a:ext>
            </a:extLst>
          </p:cNvPr>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533400" y="1600200"/>
            <a:ext cx="3279371" cy="3279371"/>
          </a:xfrm>
          <a:prstGeom prst="rect">
            <a:avLst/>
          </a:prstGeom>
        </p:spPr>
      </p:pic>
      <p:sp>
        <p:nvSpPr>
          <p:cNvPr id="5" name="Rectangle 4">
            <a:extLst>
              <a:ext uri="{FF2B5EF4-FFF2-40B4-BE49-F238E27FC236}">
                <a16:creationId xmlns:a16="http://schemas.microsoft.com/office/drawing/2014/main" id="{5B0AA386-70F8-4F31-A33D-373C88B7200F}"/>
              </a:ext>
            </a:extLst>
          </p:cNvPr>
          <p:cNvSpPr/>
          <p:nvPr/>
        </p:nvSpPr>
        <p:spPr>
          <a:xfrm>
            <a:off x="457200" y="4951713"/>
            <a:ext cx="3486852" cy="369332"/>
          </a:xfrm>
          <a:prstGeom prst="rect">
            <a:avLst/>
          </a:prstGeom>
        </p:spPr>
        <p:txBody>
          <a:bodyPr wrap="none">
            <a:spAutoFit/>
          </a:bodyPr>
          <a:lstStyle/>
          <a:p>
            <a:r>
              <a:rPr lang="en-US" b="1" dirty="0">
                <a:solidFill>
                  <a:srgbClr val="FF0000"/>
                </a:solidFill>
              </a:rPr>
              <a:t>Failed piping under floor slab.</a:t>
            </a:r>
            <a:endParaRPr lang="en-US" dirty="0">
              <a:solidFill>
                <a:srgbClr val="FF0000"/>
              </a:solidFill>
            </a:endParaRPr>
          </a:p>
        </p:txBody>
      </p:sp>
      <p:pic>
        <p:nvPicPr>
          <p:cNvPr id="9" name="Content Placeholder 10">
            <a:extLst>
              <a:ext uri="{FF2B5EF4-FFF2-40B4-BE49-F238E27FC236}">
                <a16:creationId xmlns:a16="http://schemas.microsoft.com/office/drawing/2014/main" id="{C58060BB-229A-43DA-8FC8-3C59F0C776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4571999" y="2209800"/>
            <a:ext cx="4081727" cy="2295971"/>
          </a:xfrm>
          <a:prstGeom prst="rect">
            <a:avLst/>
          </a:prstGeom>
          <a:noFill/>
          <a:ln w="9525">
            <a:noFill/>
            <a:miter lim="800000"/>
            <a:headEnd/>
            <a:tailEnd/>
          </a:ln>
          <a:effectLst/>
        </p:spPr>
      </p:pic>
      <p:sp>
        <p:nvSpPr>
          <p:cNvPr id="10" name="Rectangle 9">
            <a:extLst>
              <a:ext uri="{FF2B5EF4-FFF2-40B4-BE49-F238E27FC236}">
                <a16:creationId xmlns:a16="http://schemas.microsoft.com/office/drawing/2014/main" id="{F6AA2CF0-F32F-44D1-842F-6DA0AB7690C2}"/>
              </a:ext>
            </a:extLst>
          </p:cNvPr>
          <p:cNvSpPr/>
          <p:nvPr/>
        </p:nvSpPr>
        <p:spPr>
          <a:xfrm>
            <a:off x="4536295" y="4505771"/>
            <a:ext cx="3449983" cy="369332"/>
          </a:xfrm>
          <a:prstGeom prst="rect">
            <a:avLst/>
          </a:prstGeom>
        </p:spPr>
        <p:txBody>
          <a:bodyPr wrap="none">
            <a:spAutoFit/>
          </a:bodyPr>
          <a:lstStyle/>
          <a:p>
            <a:r>
              <a:rPr lang="en-US" b="1" dirty="0">
                <a:solidFill>
                  <a:srgbClr val="FF0000"/>
                </a:solidFill>
              </a:rPr>
              <a:t>Failed mechanical ductwork.</a:t>
            </a:r>
            <a:endParaRPr lang="en-US" dirty="0">
              <a:solidFill>
                <a:srgbClr val="FF0000"/>
              </a:solidFill>
            </a:endParaRPr>
          </a:p>
        </p:txBody>
      </p:sp>
    </p:spTree>
    <p:extLst>
      <p:ext uri="{BB962C8B-B14F-4D97-AF65-F5344CB8AC3E}">
        <p14:creationId xmlns:p14="http://schemas.microsoft.com/office/powerpoint/2010/main" val="746540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500" b="1" dirty="0">
                <a:solidFill>
                  <a:schemeClr val="accent2">
                    <a:lumMod val="75000"/>
                  </a:schemeClr>
                </a:solidFill>
              </a:rPr>
              <a:t>Grant Sawyer Office Building- Project Detail</a:t>
            </a:r>
          </a:p>
        </p:txBody>
      </p:sp>
      <p:sp>
        <p:nvSpPr>
          <p:cNvPr id="6" name="Slide Number Placeholder 5"/>
          <p:cNvSpPr>
            <a:spLocks noGrp="1"/>
          </p:cNvSpPr>
          <p:nvPr>
            <p:ph type="sldNum" sz="quarter" idx="12"/>
          </p:nvPr>
        </p:nvSpPr>
        <p:spPr/>
        <p:txBody>
          <a:bodyPr/>
          <a:lstStyle/>
          <a:p>
            <a:fld id="{D79CCDD5-C9AA-4D44-8B22-57D42E1A48A4}" type="slidenum">
              <a:rPr lang="en-US" smtClean="0"/>
              <a:t>9</a:t>
            </a:fld>
            <a:endParaRPr lang="en-US" dirty="0"/>
          </a:p>
        </p:txBody>
      </p:sp>
      <p:sp>
        <p:nvSpPr>
          <p:cNvPr id="8" name="Content Placeholder 7">
            <a:extLst>
              <a:ext uri="{FF2B5EF4-FFF2-40B4-BE49-F238E27FC236}">
                <a16:creationId xmlns:a16="http://schemas.microsoft.com/office/drawing/2014/main" id="{522C80C9-4CDB-431B-B9D1-7A98471D9B32}"/>
              </a:ext>
            </a:extLst>
          </p:cNvPr>
          <p:cNvSpPr>
            <a:spLocks noGrp="1"/>
          </p:cNvSpPr>
          <p:nvPr>
            <p:ph sz="quarter" idx="1"/>
          </p:nvPr>
        </p:nvSpPr>
        <p:spPr/>
        <p:txBody>
          <a:bodyPr>
            <a:normAutofit fontScale="92500" lnSpcReduction="10000"/>
          </a:bodyPr>
          <a:lstStyle/>
          <a:p>
            <a:pPr fontAlgn="t">
              <a:buClr>
                <a:schemeClr val="tx1"/>
              </a:buClr>
              <a:buFont typeface="Arial" panose="020B0604020202020204" pitchFamily="34" charset="0"/>
              <a:buChar char="•"/>
            </a:pPr>
            <a:r>
              <a:rPr lang="en-US" sz="1900" b="1" dirty="0"/>
              <a:t>Budget Detail</a:t>
            </a:r>
          </a:p>
          <a:p>
            <a:pPr lvl="1" fontAlgn="t">
              <a:buClr>
                <a:schemeClr val="tx1"/>
              </a:buClr>
              <a:buSzPct val="100000"/>
              <a:buFont typeface="Arial" panose="020B0604020202020204" pitchFamily="34" charset="0"/>
              <a:buChar char="•"/>
            </a:pPr>
            <a:r>
              <a:rPr lang="en-US" sz="1900" dirty="0">
                <a:solidFill>
                  <a:schemeClr val="tx1"/>
                </a:solidFill>
              </a:rPr>
              <a:t>Total Budget: 			$5,388,617</a:t>
            </a:r>
          </a:p>
          <a:p>
            <a:pPr lvl="1">
              <a:buClr>
                <a:schemeClr val="tx1"/>
              </a:buClr>
              <a:buSzPct val="100000"/>
              <a:buFont typeface="Arial" panose="020B0604020202020204" pitchFamily="34" charset="0"/>
              <a:buChar char="•"/>
            </a:pPr>
            <a:r>
              <a:rPr lang="en-US" sz="1900" dirty="0">
                <a:solidFill>
                  <a:schemeClr val="tx1"/>
                </a:solidFill>
              </a:rPr>
              <a:t>Professional Services Total 	   	$5,250,465</a:t>
            </a:r>
          </a:p>
          <a:p>
            <a:pPr lvl="1">
              <a:buClr>
                <a:schemeClr val="tx1"/>
              </a:buClr>
              <a:buSzPct val="100000"/>
              <a:buFont typeface="Arial" panose="020B0604020202020204" pitchFamily="34" charset="0"/>
              <a:buChar char="•"/>
            </a:pPr>
            <a:r>
              <a:rPr lang="en-US" sz="1900" dirty="0">
                <a:solidFill>
                  <a:schemeClr val="tx1"/>
                </a:solidFill>
              </a:rPr>
              <a:t>Building &amp; Misc. Total 		$   138,150</a:t>
            </a:r>
          </a:p>
          <a:p>
            <a:pPr lvl="1">
              <a:buClr>
                <a:schemeClr val="tx1"/>
              </a:buClr>
              <a:buSzPct val="100000"/>
              <a:buFont typeface="Arial" panose="020B0604020202020204" pitchFamily="34" charset="0"/>
              <a:buChar char="•"/>
            </a:pPr>
            <a:r>
              <a:rPr lang="en-US" sz="1900" dirty="0">
                <a:solidFill>
                  <a:schemeClr val="tx1"/>
                </a:solidFill>
              </a:rPr>
              <a:t>100% State Funded</a:t>
            </a:r>
          </a:p>
          <a:p>
            <a:pPr lvl="1">
              <a:buClr>
                <a:schemeClr val="tx1"/>
              </a:buClr>
              <a:buFont typeface="Arial" panose="020B0604020202020204" pitchFamily="34" charset="0"/>
              <a:buChar char="•"/>
            </a:pPr>
            <a:endParaRPr lang="en-US" sz="1900" b="1" dirty="0">
              <a:solidFill>
                <a:schemeClr val="tx1"/>
              </a:solidFill>
            </a:endParaRPr>
          </a:p>
          <a:p>
            <a:pPr>
              <a:buClr>
                <a:schemeClr val="tx1"/>
              </a:buClr>
              <a:buFont typeface="Arial" panose="020B0604020202020204" pitchFamily="34" charset="0"/>
              <a:buChar char="•"/>
            </a:pPr>
            <a:r>
              <a:rPr lang="en-US" sz="1900" b="1" dirty="0"/>
              <a:t>Scope</a:t>
            </a:r>
            <a:endParaRPr lang="en-US" sz="1900" dirty="0"/>
          </a:p>
          <a:p>
            <a:pPr lvl="1" fontAlgn="base">
              <a:spcAft>
                <a:spcPct val="0"/>
              </a:spcAft>
              <a:buClr>
                <a:schemeClr val="tx1"/>
              </a:buClr>
              <a:buSzTx/>
              <a:buFont typeface="Arial" panose="020B0604020202020204" pitchFamily="34" charset="0"/>
              <a:buChar char="•"/>
            </a:pPr>
            <a:r>
              <a:rPr lang="en-US" sz="1900" dirty="0">
                <a:solidFill>
                  <a:schemeClr val="tx1"/>
                </a:solidFill>
              </a:rPr>
              <a:t>This project will complete the advance planning of 19-P01.</a:t>
            </a:r>
          </a:p>
          <a:p>
            <a:pPr lvl="1" fontAlgn="base">
              <a:spcAft>
                <a:spcPct val="0"/>
              </a:spcAft>
              <a:buClr>
                <a:schemeClr val="tx1"/>
              </a:buClr>
              <a:buSzTx/>
              <a:buFont typeface="Arial" panose="020B0604020202020204" pitchFamily="34" charset="0"/>
              <a:buChar char="•"/>
            </a:pPr>
            <a:r>
              <a:rPr lang="en-US" sz="1900" dirty="0">
                <a:solidFill>
                  <a:schemeClr val="tx1"/>
                </a:solidFill>
              </a:rPr>
              <a:t>The project will provide the design for the replacement of interior partitions, carpet, wallcoverings, interior lighting, HVAC, life safety systems, plumbing, sewer modifications, and the elevators located in the main lobby.</a:t>
            </a:r>
          </a:p>
          <a:p>
            <a:pPr lvl="1" fontAlgn="base">
              <a:spcAft>
                <a:spcPct val="0"/>
              </a:spcAft>
              <a:buClr>
                <a:schemeClr val="tx1"/>
              </a:buClr>
              <a:buSzTx/>
              <a:buFont typeface="Arial" panose="020B0604020202020204" pitchFamily="34" charset="0"/>
              <a:buChar char="•"/>
            </a:pPr>
            <a:r>
              <a:rPr lang="en-US" sz="1900" dirty="0">
                <a:solidFill>
                  <a:schemeClr val="tx1"/>
                </a:solidFill>
              </a:rPr>
              <a:t>Design improvements will include changes to the public hearing chambers, atrium infill at levels 3 and 4, an increase to the security of the dignitary parking area and electric vehicle charging stations.</a:t>
            </a:r>
          </a:p>
          <a:p>
            <a:endParaRPr lang="en-US" dirty="0"/>
          </a:p>
        </p:txBody>
      </p:sp>
    </p:spTree>
    <p:extLst>
      <p:ext uri="{BB962C8B-B14F-4D97-AF65-F5344CB8AC3E}">
        <p14:creationId xmlns:p14="http://schemas.microsoft.com/office/powerpoint/2010/main" val="344534423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14063</TotalTime>
  <Words>887</Words>
  <Application>Microsoft Office PowerPoint</Application>
  <PresentationFormat>On-screen Show (4:3)</PresentationFormat>
  <Paragraphs>213</Paragraphs>
  <Slides>18</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Arial Narrow</vt:lpstr>
      <vt:lpstr>Book Antiqua</vt:lpstr>
      <vt:lpstr>Calibri</vt:lpstr>
      <vt:lpstr>Century Gothic</vt:lpstr>
      <vt:lpstr>Wingdings</vt:lpstr>
      <vt:lpstr>Wingdings 2</vt:lpstr>
      <vt:lpstr>Civic</vt:lpstr>
      <vt:lpstr>DEPARTMENT OF ADMINISTRATION preserving the past, serving people today, planning for tomorrow  </vt:lpstr>
      <vt:lpstr>DEPARTMENT PROJECTS</vt:lpstr>
      <vt:lpstr>DEPARTMENT RANK: 1</vt:lpstr>
      <vt:lpstr>Attorney General’s Office- Exterior Photo</vt:lpstr>
      <vt:lpstr>Attorney General’s Office- Project Detail</vt:lpstr>
      <vt:lpstr>DEPARTMENT RANK: 2</vt:lpstr>
      <vt:lpstr>Grant Sawyer Office Building- Exterior Photo</vt:lpstr>
      <vt:lpstr>Grant Sawyer Office Building- Photos</vt:lpstr>
      <vt:lpstr>Grant Sawyer Office Building- Project Detail</vt:lpstr>
      <vt:lpstr>DEPARTMENT RANK: 3</vt:lpstr>
      <vt:lpstr>Administration Building- Existing Aerial</vt:lpstr>
      <vt:lpstr>Administration Building- Proposed Aerial</vt:lpstr>
      <vt:lpstr>Administration Building- Project Detail</vt:lpstr>
      <vt:lpstr>DEPARTMENT RANK: 4</vt:lpstr>
      <vt:lpstr>Administration Building- Existing Aerial</vt:lpstr>
      <vt:lpstr>Administration Building- Existing Aerial</vt:lpstr>
      <vt:lpstr>Administration Building- Conceptual Site Plan</vt:lpstr>
      <vt:lpstr>Administration Building- Project Detail</vt:lpstr>
    </vt:vector>
  </TitlesOfParts>
  <Company>State Of Nevada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OF ADMINISTRATION</dc:title>
  <dc:creator>LeeAnn Easton</dc:creator>
  <cp:lastModifiedBy>Randal Miller</cp:lastModifiedBy>
  <cp:revision>1917</cp:revision>
  <cp:lastPrinted>2020-08-21T20:44:38Z</cp:lastPrinted>
  <dcterms:created xsi:type="dcterms:W3CDTF">2016-09-16T23:37:36Z</dcterms:created>
  <dcterms:modified xsi:type="dcterms:W3CDTF">2020-08-24T17:00:44Z</dcterms:modified>
</cp:coreProperties>
</file>